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7" r:id="rId2"/>
    <p:sldId id="260" r:id="rId3"/>
    <p:sldId id="259" r:id="rId4"/>
    <p:sldId id="263" r:id="rId5"/>
    <p:sldId id="262" r:id="rId6"/>
    <p:sldId id="294" r:id="rId7"/>
    <p:sldId id="264" r:id="rId8"/>
    <p:sldId id="296" r:id="rId9"/>
    <p:sldId id="297" r:id="rId10"/>
    <p:sldId id="298" r:id="rId11"/>
    <p:sldId id="304" r:id="rId12"/>
    <p:sldId id="267" r:id="rId13"/>
    <p:sldId id="305" r:id="rId14"/>
    <p:sldId id="266" r:id="rId15"/>
    <p:sldId id="271" r:id="rId16"/>
    <p:sldId id="299" r:id="rId17"/>
    <p:sldId id="288" r:id="rId18"/>
    <p:sldId id="303" r:id="rId19"/>
    <p:sldId id="300" r:id="rId20"/>
    <p:sldId id="289" r:id="rId21"/>
    <p:sldId id="306" r:id="rId22"/>
    <p:sldId id="302" r:id="rId23"/>
    <p:sldId id="265" r:id="rId24"/>
    <p:sldId id="301" r:id="rId25"/>
    <p:sldId id="274" r:id="rId26"/>
    <p:sldId id="29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Us" id="{0EF182A1-E025-4126-A01E-AC5EC8FC29C4}">
          <p14:sldIdLst>
            <p14:sldId id="257"/>
            <p14:sldId id="260"/>
            <p14:sldId id="259"/>
            <p14:sldId id="263"/>
            <p14:sldId id="262"/>
            <p14:sldId id="294"/>
            <p14:sldId id="264"/>
            <p14:sldId id="296"/>
            <p14:sldId id="297"/>
            <p14:sldId id="298"/>
          </p14:sldIdLst>
        </p14:section>
        <p14:section name="Service" id="{FBCB6CA3-1C1F-4D06-B314-BBE79500EF12}">
          <p14:sldIdLst>
            <p14:sldId id="304"/>
            <p14:sldId id="267"/>
            <p14:sldId id="305"/>
            <p14:sldId id="266"/>
          </p14:sldIdLst>
        </p14:section>
        <p14:section name="Portfolio" id="{F1AEEC06-3E01-46B9-B3BC-7D6359C88887}">
          <p14:sldIdLst>
            <p14:sldId id="271"/>
            <p14:sldId id="299"/>
            <p14:sldId id="288"/>
            <p14:sldId id="303"/>
            <p14:sldId id="300"/>
            <p14:sldId id="289"/>
            <p14:sldId id="306"/>
            <p14:sldId id="302"/>
            <p14:sldId id="265"/>
            <p14:sldId id="301"/>
            <p14:sldId id="274"/>
          </p14:sldIdLst>
        </p14:section>
        <p14:section name="Thank" id="{4C6A513F-0A75-4FF2-A5DB-933447B814AF}">
          <p14:sldIdLst>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8" autoAdjust="0"/>
    <p:restoredTop sz="94660"/>
  </p:normalViewPr>
  <p:slideViewPr>
    <p:cSldViewPr snapToGrid="0">
      <p:cViewPr varScale="1">
        <p:scale>
          <a:sx n="127" d="100"/>
          <a:sy n="127" d="100"/>
        </p:scale>
        <p:origin x="2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CDF636-A15A-4036-A555-E0ACAA999FB2}"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31359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DF636-A15A-4036-A555-E0ACAA999FB2}"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401657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DF636-A15A-4036-A555-E0ACAA999FB2}"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168571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attFill prst="divot">
            <a:fgClr>
              <a:schemeClr val="accent1"/>
            </a:fgClr>
            <a:bgClr>
              <a:schemeClr val="bg1"/>
            </a:bgClr>
          </a:pattFill>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386942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2"/>
          <p:cNvSpPr/>
          <p:nvPr userDrawn="1"/>
        </p:nvSpPr>
        <p:spPr>
          <a:xfrm rot="5400000">
            <a:off x="7393116" y="2059119"/>
            <a:ext cx="6857999" cy="2739768"/>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7386484" y="704851"/>
            <a:ext cx="4041058" cy="5448300"/>
          </a:xfrm>
          <a:custGeom>
            <a:avLst/>
            <a:gdLst>
              <a:gd name="connsiteX0" fmla="*/ 0 w 4041058"/>
              <a:gd name="connsiteY0" fmla="*/ 0 h 5448300"/>
              <a:gd name="connsiteX1" fmla="*/ 4041058 w 4041058"/>
              <a:gd name="connsiteY1" fmla="*/ 0 h 5448300"/>
              <a:gd name="connsiteX2" fmla="*/ 4041058 w 4041058"/>
              <a:gd name="connsiteY2" fmla="*/ 5448300 h 5448300"/>
              <a:gd name="connsiteX3" fmla="*/ 0 w 4041058"/>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4041058" h="5448300">
                <a:moveTo>
                  <a:pt x="0" y="0"/>
                </a:moveTo>
                <a:lnTo>
                  <a:pt x="4041058" y="0"/>
                </a:lnTo>
                <a:lnTo>
                  <a:pt x="4041058" y="5448300"/>
                </a:lnTo>
                <a:lnTo>
                  <a:pt x="0" y="54483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0802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Rectangle 2"/>
          <p:cNvSpPr/>
          <p:nvPr userDrawn="1"/>
        </p:nvSpPr>
        <p:spPr>
          <a:xfrm rot="5400000">
            <a:off x="-1864290" y="1864290"/>
            <a:ext cx="6857999" cy="3129422"/>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1127809" y="789214"/>
            <a:ext cx="4003223" cy="4003222"/>
          </a:xfrm>
          <a:custGeom>
            <a:avLst/>
            <a:gdLst>
              <a:gd name="connsiteX0" fmla="*/ 2001611 w 4003223"/>
              <a:gd name="connsiteY0" fmla="*/ 0 h 4003222"/>
              <a:gd name="connsiteX1" fmla="*/ 4003223 w 4003223"/>
              <a:gd name="connsiteY1" fmla="*/ 2001611 h 4003222"/>
              <a:gd name="connsiteX2" fmla="*/ 2001611 w 4003223"/>
              <a:gd name="connsiteY2" fmla="*/ 4003222 h 4003222"/>
              <a:gd name="connsiteX3" fmla="*/ 0 w 4003223"/>
              <a:gd name="connsiteY3" fmla="*/ 2001611 h 4003222"/>
            </a:gdLst>
            <a:ahLst/>
            <a:cxnLst>
              <a:cxn ang="0">
                <a:pos x="connsiteX0" y="connsiteY0"/>
              </a:cxn>
              <a:cxn ang="0">
                <a:pos x="connsiteX1" y="connsiteY1"/>
              </a:cxn>
              <a:cxn ang="0">
                <a:pos x="connsiteX2" y="connsiteY2"/>
              </a:cxn>
              <a:cxn ang="0">
                <a:pos x="connsiteX3" y="connsiteY3"/>
              </a:cxn>
            </a:cxnLst>
            <a:rect l="l" t="t" r="r" b="b"/>
            <a:pathLst>
              <a:path w="4003223" h="4003222">
                <a:moveTo>
                  <a:pt x="2001611" y="0"/>
                </a:moveTo>
                <a:lnTo>
                  <a:pt x="4003223" y="2001611"/>
                </a:lnTo>
                <a:lnTo>
                  <a:pt x="2001611" y="4003222"/>
                </a:lnTo>
                <a:lnTo>
                  <a:pt x="0" y="200161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881803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Rectangle 2"/>
          <p:cNvSpPr/>
          <p:nvPr userDrawn="1"/>
        </p:nvSpPr>
        <p:spPr>
          <a:xfrm>
            <a:off x="0" y="4324351"/>
            <a:ext cx="12192000" cy="2533650"/>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742950" y="3429000"/>
            <a:ext cx="10313858" cy="2760436"/>
          </a:xfrm>
          <a:custGeom>
            <a:avLst/>
            <a:gdLst>
              <a:gd name="connsiteX0" fmla="*/ 0 w 10313858"/>
              <a:gd name="connsiteY0" fmla="*/ 0 h 2760436"/>
              <a:gd name="connsiteX1" fmla="*/ 10313858 w 10313858"/>
              <a:gd name="connsiteY1" fmla="*/ 0 h 2760436"/>
              <a:gd name="connsiteX2" fmla="*/ 10313858 w 10313858"/>
              <a:gd name="connsiteY2" fmla="*/ 2760436 h 2760436"/>
              <a:gd name="connsiteX3" fmla="*/ 0 w 10313858"/>
              <a:gd name="connsiteY3" fmla="*/ 2760436 h 2760436"/>
            </a:gdLst>
            <a:ahLst/>
            <a:cxnLst>
              <a:cxn ang="0">
                <a:pos x="connsiteX0" y="connsiteY0"/>
              </a:cxn>
              <a:cxn ang="0">
                <a:pos x="connsiteX1" y="connsiteY1"/>
              </a:cxn>
              <a:cxn ang="0">
                <a:pos x="connsiteX2" y="connsiteY2"/>
              </a:cxn>
              <a:cxn ang="0">
                <a:pos x="connsiteX3" y="connsiteY3"/>
              </a:cxn>
            </a:cxnLst>
            <a:rect l="l" t="t" r="r" b="b"/>
            <a:pathLst>
              <a:path w="10313858" h="2760436">
                <a:moveTo>
                  <a:pt x="0" y="0"/>
                </a:moveTo>
                <a:lnTo>
                  <a:pt x="10313858" y="0"/>
                </a:lnTo>
                <a:lnTo>
                  <a:pt x="10313858" y="2760436"/>
                </a:lnTo>
                <a:lnTo>
                  <a:pt x="0" y="276043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29634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Rectangle 2"/>
          <p:cNvSpPr/>
          <p:nvPr userDrawn="1"/>
        </p:nvSpPr>
        <p:spPr>
          <a:xfrm rot="5400000">
            <a:off x="2667000" y="2171699"/>
            <a:ext cx="6858000" cy="2514602"/>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4029075" y="968741"/>
            <a:ext cx="4133850" cy="4133850"/>
          </a:xfrm>
          <a:custGeom>
            <a:avLst/>
            <a:gdLst>
              <a:gd name="connsiteX0" fmla="*/ 2066925 w 4133850"/>
              <a:gd name="connsiteY0" fmla="*/ 0 h 4133850"/>
              <a:gd name="connsiteX1" fmla="*/ 4133850 w 4133850"/>
              <a:gd name="connsiteY1" fmla="*/ 2066925 h 4133850"/>
              <a:gd name="connsiteX2" fmla="*/ 2066925 w 4133850"/>
              <a:gd name="connsiteY2" fmla="*/ 4133850 h 4133850"/>
              <a:gd name="connsiteX3" fmla="*/ 0 w 4133850"/>
              <a:gd name="connsiteY3" fmla="*/ 2066925 h 4133850"/>
            </a:gdLst>
            <a:ahLst/>
            <a:cxnLst>
              <a:cxn ang="0">
                <a:pos x="connsiteX0" y="connsiteY0"/>
              </a:cxn>
              <a:cxn ang="0">
                <a:pos x="connsiteX1" y="connsiteY1"/>
              </a:cxn>
              <a:cxn ang="0">
                <a:pos x="connsiteX2" y="connsiteY2"/>
              </a:cxn>
              <a:cxn ang="0">
                <a:pos x="connsiteX3" y="connsiteY3"/>
              </a:cxn>
            </a:cxnLst>
            <a:rect l="l" t="t" r="r" b="b"/>
            <a:pathLst>
              <a:path w="4133850" h="4133850">
                <a:moveTo>
                  <a:pt x="2066925" y="0"/>
                </a:moveTo>
                <a:lnTo>
                  <a:pt x="4133850" y="2066925"/>
                </a:lnTo>
                <a:lnTo>
                  <a:pt x="2066925" y="4133850"/>
                </a:lnTo>
                <a:lnTo>
                  <a:pt x="0" y="2066925"/>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983269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Rectangle 2"/>
          <p:cNvSpPr/>
          <p:nvPr userDrawn="1"/>
        </p:nvSpPr>
        <p:spPr>
          <a:xfrm>
            <a:off x="0" y="0"/>
            <a:ext cx="12192000" cy="3411072"/>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0" y="682171"/>
            <a:ext cx="5772672" cy="5493658"/>
          </a:xfrm>
          <a:custGeom>
            <a:avLst/>
            <a:gdLst>
              <a:gd name="connsiteX0" fmla="*/ 0 w 5772672"/>
              <a:gd name="connsiteY0" fmla="*/ 0 h 5493658"/>
              <a:gd name="connsiteX1" fmla="*/ 4162975 w 5772672"/>
              <a:gd name="connsiteY1" fmla="*/ 0 h 5493658"/>
              <a:gd name="connsiteX2" fmla="*/ 5772672 w 5772672"/>
              <a:gd name="connsiteY2" fmla="*/ 5493658 h 5493658"/>
              <a:gd name="connsiteX3" fmla="*/ 0 w 5772672"/>
              <a:gd name="connsiteY3" fmla="*/ 5493658 h 5493658"/>
            </a:gdLst>
            <a:ahLst/>
            <a:cxnLst>
              <a:cxn ang="0">
                <a:pos x="connsiteX0" y="connsiteY0"/>
              </a:cxn>
              <a:cxn ang="0">
                <a:pos x="connsiteX1" y="connsiteY1"/>
              </a:cxn>
              <a:cxn ang="0">
                <a:pos x="connsiteX2" y="connsiteY2"/>
              </a:cxn>
              <a:cxn ang="0">
                <a:pos x="connsiteX3" y="connsiteY3"/>
              </a:cxn>
            </a:cxnLst>
            <a:rect l="l" t="t" r="r" b="b"/>
            <a:pathLst>
              <a:path w="5772672" h="5493658">
                <a:moveTo>
                  <a:pt x="0" y="0"/>
                </a:moveTo>
                <a:lnTo>
                  <a:pt x="4162975" y="0"/>
                </a:lnTo>
                <a:lnTo>
                  <a:pt x="5772672" y="5493658"/>
                </a:lnTo>
                <a:lnTo>
                  <a:pt x="0" y="5493658"/>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75255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Rectangle 2"/>
          <p:cNvSpPr/>
          <p:nvPr userDrawn="1"/>
        </p:nvSpPr>
        <p:spPr>
          <a:xfrm rot="16200000">
            <a:off x="-2143500" y="2143496"/>
            <a:ext cx="6858006" cy="2571005"/>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855407" y="1828800"/>
            <a:ext cx="3451123" cy="4336026"/>
          </a:xfrm>
          <a:custGeom>
            <a:avLst/>
            <a:gdLst>
              <a:gd name="connsiteX0" fmla="*/ 0 w 3451123"/>
              <a:gd name="connsiteY0" fmla="*/ 0 h 4336026"/>
              <a:gd name="connsiteX1" fmla="*/ 3451123 w 3451123"/>
              <a:gd name="connsiteY1" fmla="*/ 0 h 4336026"/>
              <a:gd name="connsiteX2" fmla="*/ 3451123 w 3451123"/>
              <a:gd name="connsiteY2" fmla="*/ 4336026 h 4336026"/>
              <a:gd name="connsiteX3" fmla="*/ 0 w 3451123"/>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3451123" h="4336026">
                <a:moveTo>
                  <a:pt x="0" y="0"/>
                </a:moveTo>
                <a:lnTo>
                  <a:pt x="3451123" y="0"/>
                </a:lnTo>
                <a:lnTo>
                  <a:pt x="3451123" y="4336026"/>
                </a:lnTo>
                <a:lnTo>
                  <a:pt x="0" y="433602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286830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Rectangle 3"/>
          <p:cNvSpPr/>
          <p:nvPr userDrawn="1"/>
        </p:nvSpPr>
        <p:spPr>
          <a:xfrm rot="5400000">
            <a:off x="7710319" y="2376320"/>
            <a:ext cx="6857999" cy="2105361"/>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p:nvPr>
        </p:nvSpPr>
        <p:spPr>
          <a:xfrm>
            <a:off x="8736086" y="766916"/>
            <a:ext cx="2649668" cy="2598677"/>
          </a:xfrm>
          <a:custGeom>
            <a:avLst/>
            <a:gdLst>
              <a:gd name="connsiteX0" fmla="*/ 0 w 2649668"/>
              <a:gd name="connsiteY0" fmla="*/ 0 h 2598677"/>
              <a:gd name="connsiteX1" fmla="*/ 2649668 w 2649668"/>
              <a:gd name="connsiteY1" fmla="*/ 0 h 2598677"/>
              <a:gd name="connsiteX2" fmla="*/ 2649668 w 2649668"/>
              <a:gd name="connsiteY2" fmla="*/ 2598677 h 2598677"/>
              <a:gd name="connsiteX3" fmla="*/ 0 w 2649668"/>
              <a:gd name="connsiteY3" fmla="*/ 2598677 h 2598677"/>
            </a:gdLst>
            <a:ahLst/>
            <a:cxnLst>
              <a:cxn ang="0">
                <a:pos x="connsiteX0" y="connsiteY0"/>
              </a:cxn>
              <a:cxn ang="0">
                <a:pos x="connsiteX1" y="connsiteY1"/>
              </a:cxn>
              <a:cxn ang="0">
                <a:pos x="connsiteX2" y="connsiteY2"/>
              </a:cxn>
              <a:cxn ang="0">
                <a:pos x="connsiteX3" y="connsiteY3"/>
              </a:cxn>
            </a:cxnLst>
            <a:rect l="l" t="t" r="r" b="b"/>
            <a:pathLst>
              <a:path w="2649668" h="2598677">
                <a:moveTo>
                  <a:pt x="0" y="0"/>
                </a:moveTo>
                <a:lnTo>
                  <a:pt x="2649668" y="0"/>
                </a:lnTo>
                <a:lnTo>
                  <a:pt x="2649668" y="2598677"/>
                </a:lnTo>
                <a:lnTo>
                  <a:pt x="0" y="2598677"/>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1" name="Picture Placeholder 10"/>
          <p:cNvSpPr>
            <a:spLocks noGrp="1"/>
          </p:cNvSpPr>
          <p:nvPr>
            <p:ph type="pic" sz="quarter" idx="11"/>
          </p:nvPr>
        </p:nvSpPr>
        <p:spPr>
          <a:xfrm>
            <a:off x="8736086" y="3536654"/>
            <a:ext cx="2649668" cy="2598677"/>
          </a:xfrm>
          <a:custGeom>
            <a:avLst/>
            <a:gdLst>
              <a:gd name="connsiteX0" fmla="*/ 0 w 2649668"/>
              <a:gd name="connsiteY0" fmla="*/ 0 h 2598677"/>
              <a:gd name="connsiteX1" fmla="*/ 2649668 w 2649668"/>
              <a:gd name="connsiteY1" fmla="*/ 0 h 2598677"/>
              <a:gd name="connsiteX2" fmla="*/ 2649668 w 2649668"/>
              <a:gd name="connsiteY2" fmla="*/ 2598677 h 2598677"/>
              <a:gd name="connsiteX3" fmla="*/ 0 w 2649668"/>
              <a:gd name="connsiteY3" fmla="*/ 2598677 h 2598677"/>
            </a:gdLst>
            <a:ahLst/>
            <a:cxnLst>
              <a:cxn ang="0">
                <a:pos x="connsiteX0" y="connsiteY0"/>
              </a:cxn>
              <a:cxn ang="0">
                <a:pos x="connsiteX1" y="connsiteY1"/>
              </a:cxn>
              <a:cxn ang="0">
                <a:pos x="connsiteX2" y="connsiteY2"/>
              </a:cxn>
              <a:cxn ang="0">
                <a:pos x="connsiteX3" y="connsiteY3"/>
              </a:cxn>
            </a:cxnLst>
            <a:rect l="l" t="t" r="r" b="b"/>
            <a:pathLst>
              <a:path w="2649668" h="2598677">
                <a:moveTo>
                  <a:pt x="0" y="0"/>
                </a:moveTo>
                <a:lnTo>
                  <a:pt x="2649668" y="0"/>
                </a:lnTo>
                <a:lnTo>
                  <a:pt x="2649668" y="2598677"/>
                </a:lnTo>
                <a:lnTo>
                  <a:pt x="0" y="2598677"/>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47034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DF636-A15A-4036-A555-E0ACAA999FB2}"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436758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Rectangle 2"/>
          <p:cNvSpPr/>
          <p:nvPr userDrawn="1"/>
        </p:nvSpPr>
        <p:spPr>
          <a:xfrm rot="5400000">
            <a:off x="-312174" y="2171701"/>
            <a:ext cx="6857999" cy="2514602"/>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808703" y="1120878"/>
            <a:ext cx="4616246" cy="4616244"/>
          </a:xfrm>
          <a:custGeom>
            <a:avLst/>
            <a:gdLst>
              <a:gd name="connsiteX0" fmla="*/ 2308123 w 4616246"/>
              <a:gd name="connsiteY0" fmla="*/ 0 h 4616244"/>
              <a:gd name="connsiteX1" fmla="*/ 4616246 w 4616246"/>
              <a:gd name="connsiteY1" fmla="*/ 2308122 h 4616244"/>
              <a:gd name="connsiteX2" fmla="*/ 2308123 w 4616246"/>
              <a:gd name="connsiteY2" fmla="*/ 4616244 h 4616244"/>
              <a:gd name="connsiteX3" fmla="*/ 0 w 4616246"/>
              <a:gd name="connsiteY3" fmla="*/ 2308122 h 4616244"/>
            </a:gdLst>
            <a:ahLst/>
            <a:cxnLst>
              <a:cxn ang="0">
                <a:pos x="connsiteX0" y="connsiteY0"/>
              </a:cxn>
              <a:cxn ang="0">
                <a:pos x="connsiteX1" y="connsiteY1"/>
              </a:cxn>
              <a:cxn ang="0">
                <a:pos x="connsiteX2" y="connsiteY2"/>
              </a:cxn>
              <a:cxn ang="0">
                <a:pos x="connsiteX3" y="connsiteY3"/>
              </a:cxn>
            </a:cxnLst>
            <a:rect l="l" t="t" r="r" b="b"/>
            <a:pathLst>
              <a:path w="4616246" h="4616244">
                <a:moveTo>
                  <a:pt x="2308123" y="0"/>
                </a:moveTo>
                <a:lnTo>
                  <a:pt x="4616246" y="2308122"/>
                </a:lnTo>
                <a:lnTo>
                  <a:pt x="2308123" y="4616244"/>
                </a:lnTo>
                <a:lnTo>
                  <a:pt x="0" y="2308122"/>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893543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5" name="Freeform 4"/>
          <p:cNvSpPr/>
          <p:nvPr userDrawn="1"/>
        </p:nvSpPr>
        <p:spPr>
          <a:xfrm rot="8100000">
            <a:off x="3687700" y="1915064"/>
            <a:ext cx="11306208" cy="6456870"/>
          </a:xfrm>
          <a:custGeom>
            <a:avLst/>
            <a:gdLst>
              <a:gd name="connsiteX0" fmla="*/ 1607531 w 11306208"/>
              <a:gd name="connsiteY0" fmla="*/ 6456868 h 6456870"/>
              <a:gd name="connsiteX1" fmla="*/ 0 w 11306208"/>
              <a:gd name="connsiteY1" fmla="*/ 4849338 h 6456870"/>
              <a:gd name="connsiteX2" fmla="*/ 4849338 w 11306208"/>
              <a:gd name="connsiteY2" fmla="*/ 0 h 6456870"/>
              <a:gd name="connsiteX3" fmla="*/ 11306208 w 11306208"/>
              <a:gd name="connsiteY3" fmla="*/ 6456870 h 6456870"/>
            </a:gdLst>
            <a:ahLst/>
            <a:cxnLst>
              <a:cxn ang="0">
                <a:pos x="connsiteX0" y="connsiteY0"/>
              </a:cxn>
              <a:cxn ang="0">
                <a:pos x="connsiteX1" y="connsiteY1"/>
              </a:cxn>
              <a:cxn ang="0">
                <a:pos x="connsiteX2" y="connsiteY2"/>
              </a:cxn>
              <a:cxn ang="0">
                <a:pos x="connsiteX3" y="connsiteY3"/>
              </a:cxn>
            </a:cxnLst>
            <a:rect l="l" t="t" r="r" b="b"/>
            <a:pathLst>
              <a:path w="11306208" h="6456870">
                <a:moveTo>
                  <a:pt x="1607531" y="6456868"/>
                </a:moveTo>
                <a:lnTo>
                  <a:pt x="0" y="4849338"/>
                </a:lnTo>
                <a:lnTo>
                  <a:pt x="4849338" y="0"/>
                </a:lnTo>
                <a:lnTo>
                  <a:pt x="11306208" y="6456870"/>
                </a:lnTo>
                <a:close/>
              </a:path>
            </a:pathLst>
          </a:custGeom>
          <a:gradFill>
            <a:gsLst>
              <a:gs pos="0">
                <a:schemeClr val="accent1">
                  <a:lumMod val="20000"/>
                  <a:lumOff val="80000"/>
                  <a:alpha val="52000"/>
                </a:schemeClr>
              </a:gs>
              <a:gs pos="77000">
                <a:schemeClr val="accent1">
                  <a:alpha val="67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0"/>
          </p:nvPr>
        </p:nvSpPr>
        <p:spPr>
          <a:xfrm>
            <a:off x="6645985" y="760670"/>
            <a:ext cx="2592651" cy="2592651"/>
          </a:xfrm>
          <a:custGeom>
            <a:avLst/>
            <a:gdLst>
              <a:gd name="connsiteX0" fmla="*/ 1296326 w 2592651"/>
              <a:gd name="connsiteY0" fmla="*/ 0 h 2592651"/>
              <a:gd name="connsiteX1" fmla="*/ 2592651 w 2592651"/>
              <a:gd name="connsiteY1" fmla="*/ 1296326 h 2592651"/>
              <a:gd name="connsiteX2" fmla="*/ 1296326 w 2592651"/>
              <a:gd name="connsiteY2" fmla="*/ 2592651 h 2592651"/>
              <a:gd name="connsiteX3" fmla="*/ 0 w 2592651"/>
              <a:gd name="connsiteY3" fmla="*/ 1296326 h 2592651"/>
            </a:gdLst>
            <a:ahLst/>
            <a:cxnLst>
              <a:cxn ang="0">
                <a:pos x="connsiteX0" y="connsiteY0"/>
              </a:cxn>
              <a:cxn ang="0">
                <a:pos x="connsiteX1" y="connsiteY1"/>
              </a:cxn>
              <a:cxn ang="0">
                <a:pos x="connsiteX2" y="connsiteY2"/>
              </a:cxn>
              <a:cxn ang="0">
                <a:pos x="connsiteX3" y="connsiteY3"/>
              </a:cxn>
            </a:cxnLst>
            <a:rect l="l" t="t" r="r" b="b"/>
            <a:pathLst>
              <a:path w="2592651" h="2592651">
                <a:moveTo>
                  <a:pt x="1296326" y="0"/>
                </a:moveTo>
                <a:lnTo>
                  <a:pt x="2592651" y="1296326"/>
                </a:lnTo>
                <a:lnTo>
                  <a:pt x="1296326" y="2592651"/>
                </a:lnTo>
                <a:lnTo>
                  <a:pt x="0" y="129632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4" name="Picture Placeholder 13"/>
          <p:cNvSpPr>
            <a:spLocks noGrp="1"/>
          </p:cNvSpPr>
          <p:nvPr>
            <p:ph type="pic" sz="quarter" idx="11"/>
          </p:nvPr>
        </p:nvSpPr>
        <p:spPr>
          <a:xfrm>
            <a:off x="5273979" y="2132676"/>
            <a:ext cx="2592651" cy="2592651"/>
          </a:xfrm>
          <a:custGeom>
            <a:avLst/>
            <a:gdLst>
              <a:gd name="connsiteX0" fmla="*/ 1296326 w 2592651"/>
              <a:gd name="connsiteY0" fmla="*/ 0 h 2592651"/>
              <a:gd name="connsiteX1" fmla="*/ 2592651 w 2592651"/>
              <a:gd name="connsiteY1" fmla="*/ 1296326 h 2592651"/>
              <a:gd name="connsiteX2" fmla="*/ 1296326 w 2592651"/>
              <a:gd name="connsiteY2" fmla="*/ 2592651 h 2592651"/>
              <a:gd name="connsiteX3" fmla="*/ 0 w 2592651"/>
              <a:gd name="connsiteY3" fmla="*/ 1296326 h 2592651"/>
            </a:gdLst>
            <a:ahLst/>
            <a:cxnLst>
              <a:cxn ang="0">
                <a:pos x="connsiteX0" y="connsiteY0"/>
              </a:cxn>
              <a:cxn ang="0">
                <a:pos x="connsiteX1" y="connsiteY1"/>
              </a:cxn>
              <a:cxn ang="0">
                <a:pos x="connsiteX2" y="connsiteY2"/>
              </a:cxn>
              <a:cxn ang="0">
                <a:pos x="connsiteX3" y="connsiteY3"/>
              </a:cxn>
            </a:cxnLst>
            <a:rect l="l" t="t" r="r" b="b"/>
            <a:pathLst>
              <a:path w="2592651" h="2592651">
                <a:moveTo>
                  <a:pt x="1296326" y="0"/>
                </a:moveTo>
                <a:lnTo>
                  <a:pt x="2592651" y="1296326"/>
                </a:lnTo>
                <a:lnTo>
                  <a:pt x="1296326" y="2592651"/>
                </a:lnTo>
                <a:lnTo>
                  <a:pt x="0" y="129632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2"/>
          </p:nvPr>
        </p:nvSpPr>
        <p:spPr>
          <a:xfrm>
            <a:off x="3901973" y="3504682"/>
            <a:ext cx="2592651" cy="2592651"/>
          </a:xfrm>
          <a:custGeom>
            <a:avLst/>
            <a:gdLst>
              <a:gd name="connsiteX0" fmla="*/ 1296326 w 2592651"/>
              <a:gd name="connsiteY0" fmla="*/ 0 h 2592651"/>
              <a:gd name="connsiteX1" fmla="*/ 2592651 w 2592651"/>
              <a:gd name="connsiteY1" fmla="*/ 1296326 h 2592651"/>
              <a:gd name="connsiteX2" fmla="*/ 1296326 w 2592651"/>
              <a:gd name="connsiteY2" fmla="*/ 2592651 h 2592651"/>
              <a:gd name="connsiteX3" fmla="*/ 0 w 2592651"/>
              <a:gd name="connsiteY3" fmla="*/ 1296326 h 2592651"/>
            </a:gdLst>
            <a:ahLst/>
            <a:cxnLst>
              <a:cxn ang="0">
                <a:pos x="connsiteX0" y="connsiteY0"/>
              </a:cxn>
              <a:cxn ang="0">
                <a:pos x="connsiteX1" y="connsiteY1"/>
              </a:cxn>
              <a:cxn ang="0">
                <a:pos x="connsiteX2" y="connsiteY2"/>
              </a:cxn>
              <a:cxn ang="0">
                <a:pos x="connsiteX3" y="connsiteY3"/>
              </a:cxn>
            </a:cxnLst>
            <a:rect l="l" t="t" r="r" b="b"/>
            <a:pathLst>
              <a:path w="2592651" h="2592651">
                <a:moveTo>
                  <a:pt x="1296326" y="0"/>
                </a:moveTo>
                <a:lnTo>
                  <a:pt x="2592651" y="1296326"/>
                </a:lnTo>
                <a:lnTo>
                  <a:pt x="1296326" y="2592651"/>
                </a:lnTo>
                <a:lnTo>
                  <a:pt x="0" y="1296326"/>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19634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603455" y="1429346"/>
            <a:ext cx="2631973" cy="2181431"/>
          </a:xfrm>
          <a:custGeom>
            <a:avLst/>
            <a:gdLst>
              <a:gd name="connsiteX0" fmla="*/ 0 w 2631973"/>
              <a:gd name="connsiteY0" fmla="*/ 0 h 2181431"/>
              <a:gd name="connsiteX1" fmla="*/ 2631973 w 2631973"/>
              <a:gd name="connsiteY1" fmla="*/ 0 h 2181431"/>
              <a:gd name="connsiteX2" fmla="*/ 2631973 w 2631973"/>
              <a:gd name="connsiteY2" fmla="*/ 2181431 h 2181431"/>
              <a:gd name="connsiteX3" fmla="*/ 0 w 2631973"/>
              <a:gd name="connsiteY3" fmla="*/ 2181431 h 2181431"/>
            </a:gdLst>
            <a:ahLst/>
            <a:cxnLst>
              <a:cxn ang="0">
                <a:pos x="connsiteX0" y="connsiteY0"/>
              </a:cxn>
              <a:cxn ang="0">
                <a:pos x="connsiteX1" y="connsiteY1"/>
              </a:cxn>
              <a:cxn ang="0">
                <a:pos x="connsiteX2" y="connsiteY2"/>
              </a:cxn>
              <a:cxn ang="0">
                <a:pos x="connsiteX3" y="connsiteY3"/>
              </a:cxn>
            </a:cxnLst>
            <a:rect l="l" t="t" r="r" b="b"/>
            <a:pathLst>
              <a:path w="2631973" h="2181431">
                <a:moveTo>
                  <a:pt x="0" y="0"/>
                </a:moveTo>
                <a:lnTo>
                  <a:pt x="2631973" y="0"/>
                </a:lnTo>
                <a:lnTo>
                  <a:pt x="2631973" y="2181431"/>
                </a:lnTo>
                <a:lnTo>
                  <a:pt x="0" y="218143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7" name="Picture Placeholder 16"/>
          <p:cNvSpPr>
            <a:spLocks noGrp="1"/>
          </p:cNvSpPr>
          <p:nvPr>
            <p:ph type="pic" sz="quarter" idx="11"/>
          </p:nvPr>
        </p:nvSpPr>
        <p:spPr>
          <a:xfrm>
            <a:off x="5867401" y="1429345"/>
            <a:ext cx="2631973" cy="2181431"/>
          </a:xfrm>
          <a:custGeom>
            <a:avLst/>
            <a:gdLst>
              <a:gd name="connsiteX0" fmla="*/ 0 w 2631973"/>
              <a:gd name="connsiteY0" fmla="*/ 0 h 2181431"/>
              <a:gd name="connsiteX1" fmla="*/ 2631973 w 2631973"/>
              <a:gd name="connsiteY1" fmla="*/ 0 h 2181431"/>
              <a:gd name="connsiteX2" fmla="*/ 2631973 w 2631973"/>
              <a:gd name="connsiteY2" fmla="*/ 2181431 h 2181431"/>
              <a:gd name="connsiteX3" fmla="*/ 0 w 2631973"/>
              <a:gd name="connsiteY3" fmla="*/ 2181431 h 2181431"/>
            </a:gdLst>
            <a:ahLst/>
            <a:cxnLst>
              <a:cxn ang="0">
                <a:pos x="connsiteX0" y="connsiteY0"/>
              </a:cxn>
              <a:cxn ang="0">
                <a:pos x="connsiteX1" y="connsiteY1"/>
              </a:cxn>
              <a:cxn ang="0">
                <a:pos x="connsiteX2" y="connsiteY2"/>
              </a:cxn>
              <a:cxn ang="0">
                <a:pos x="connsiteX3" y="connsiteY3"/>
              </a:cxn>
            </a:cxnLst>
            <a:rect l="l" t="t" r="r" b="b"/>
            <a:pathLst>
              <a:path w="2631973" h="2181431">
                <a:moveTo>
                  <a:pt x="0" y="0"/>
                </a:moveTo>
                <a:lnTo>
                  <a:pt x="2631973" y="0"/>
                </a:lnTo>
                <a:lnTo>
                  <a:pt x="2631973" y="2181431"/>
                </a:lnTo>
                <a:lnTo>
                  <a:pt x="0" y="218143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6" name="Picture Placeholder 15"/>
          <p:cNvSpPr>
            <a:spLocks noGrp="1"/>
          </p:cNvSpPr>
          <p:nvPr>
            <p:ph type="pic" sz="quarter" idx="12"/>
          </p:nvPr>
        </p:nvSpPr>
        <p:spPr>
          <a:xfrm>
            <a:off x="3235428" y="1429346"/>
            <a:ext cx="2631973" cy="2181431"/>
          </a:xfrm>
          <a:custGeom>
            <a:avLst/>
            <a:gdLst>
              <a:gd name="connsiteX0" fmla="*/ 0 w 2631973"/>
              <a:gd name="connsiteY0" fmla="*/ 0 h 2181431"/>
              <a:gd name="connsiteX1" fmla="*/ 2631973 w 2631973"/>
              <a:gd name="connsiteY1" fmla="*/ 0 h 2181431"/>
              <a:gd name="connsiteX2" fmla="*/ 2631973 w 2631973"/>
              <a:gd name="connsiteY2" fmla="*/ 2181431 h 2181431"/>
              <a:gd name="connsiteX3" fmla="*/ 0 w 2631973"/>
              <a:gd name="connsiteY3" fmla="*/ 2181431 h 2181431"/>
            </a:gdLst>
            <a:ahLst/>
            <a:cxnLst>
              <a:cxn ang="0">
                <a:pos x="connsiteX0" y="connsiteY0"/>
              </a:cxn>
              <a:cxn ang="0">
                <a:pos x="connsiteX1" y="connsiteY1"/>
              </a:cxn>
              <a:cxn ang="0">
                <a:pos x="connsiteX2" y="connsiteY2"/>
              </a:cxn>
              <a:cxn ang="0">
                <a:pos x="connsiteX3" y="connsiteY3"/>
              </a:cxn>
            </a:cxnLst>
            <a:rect l="l" t="t" r="r" b="b"/>
            <a:pathLst>
              <a:path w="2631973" h="2181431">
                <a:moveTo>
                  <a:pt x="0" y="0"/>
                </a:moveTo>
                <a:lnTo>
                  <a:pt x="2631973" y="0"/>
                </a:lnTo>
                <a:lnTo>
                  <a:pt x="2631973" y="2181431"/>
                </a:lnTo>
                <a:lnTo>
                  <a:pt x="0" y="218143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5" name="Picture Placeholder 14"/>
          <p:cNvSpPr>
            <a:spLocks noGrp="1"/>
          </p:cNvSpPr>
          <p:nvPr>
            <p:ph type="pic" sz="quarter" idx="13"/>
          </p:nvPr>
        </p:nvSpPr>
        <p:spPr>
          <a:xfrm>
            <a:off x="8499374" y="1429346"/>
            <a:ext cx="2631973" cy="2181431"/>
          </a:xfrm>
          <a:custGeom>
            <a:avLst/>
            <a:gdLst>
              <a:gd name="connsiteX0" fmla="*/ 0 w 2631973"/>
              <a:gd name="connsiteY0" fmla="*/ 0 h 2181431"/>
              <a:gd name="connsiteX1" fmla="*/ 2631973 w 2631973"/>
              <a:gd name="connsiteY1" fmla="*/ 0 h 2181431"/>
              <a:gd name="connsiteX2" fmla="*/ 2631973 w 2631973"/>
              <a:gd name="connsiteY2" fmla="*/ 2181431 h 2181431"/>
              <a:gd name="connsiteX3" fmla="*/ 0 w 2631973"/>
              <a:gd name="connsiteY3" fmla="*/ 2181431 h 2181431"/>
            </a:gdLst>
            <a:ahLst/>
            <a:cxnLst>
              <a:cxn ang="0">
                <a:pos x="connsiteX0" y="connsiteY0"/>
              </a:cxn>
              <a:cxn ang="0">
                <a:pos x="connsiteX1" y="connsiteY1"/>
              </a:cxn>
              <a:cxn ang="0">
                <a:pos x="connsiteX2" y="connsiteY2"/>
              </a:cxn>
              <a:cxn ang="0">
                <a:pos x="connsiteX3" y="connsiteY3"/>
              </a:cxn>
            </a:cxnLst>
            <a:rect l="l" t="t" r="r" b="b"/>
            <a:pathLst>
              <a:path w="2631973" h="2181431">
                <a:moveTo>
                  <a:pt x="0" y="0"/>
                </a:moveTo>
                <a:lnTo>
                  <a:pt x="2631973" y="0"/>
                </a:lnTo>
                <a:lnTo>
                  <a:pt x="2631973" y="2181431"/>
                </a:lnTo>
                <a:lnTo>
                  <a:pt x="0" y="218143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77447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9" name="Rectangle 8"/>
          <p:cNvSpPr/>
          <p:nvPr userDrawn="1"/>
        </p:nvSpPr>
        <p:spPr>
          <a:xfrm rot="5400000">
            <a:off x="3733864" y="2400366"/>
            <a:ext cx="6860582" cy="2054687"/>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7048499" y="1008980"/>
            <a:ext cx="2286000" cy="4837458"/>
          </a:xfrm>
          <a:custGeom>
            <a:avLst/>
            <a:gdLst>
              <a:gd name="connsiteX0" fmla="*/ 314325 w 2286000"/>
              <a:gd name="connsiteY0" fmla="*/ 0 h 4837458"/>
              <a:gd name="connsiteX1" fmla="*/ 1971675 w 2286000"/>
              <a:gd name="connsiteY1" fmla="*/ 0 h 4837458"/>
              <a:gd name="connsiteX2" fmla="*/ 2286000 w 2286000"/>
              <a:gd name="connsiteY2" fmla="*/ 314325 h 4837458"/>
              <a:gd name="connsiteX3" fmla="*/ 2286000 w 2286000"/>
              <a:gd name="connsiteY3" fmla="*/ 4523133 h 4837458"/>
              <a:gd name="connsiteX4" fmla="*/ 1971675 w 2286000"/>
              <a:gd name="connsiteY4" fmla="*/ 4837458 h 4837458"/>
              <a:gd name="connsiteX5" fmla="*/ 314325 w 2286000"/>
              <a:gd name="connsiteY5" fmla="*/ 4837458 h 4837458"/>
              <a:gd name="connsiteX6" fmla="*/ 0 w 2286000"/>
              <a:gd name="connsiteY6" fmla="*/ 4523133 h 4837458"/>
              <a:gd name="connsiteX7" fmla="*/ 0 w 2286000"/>
              <a:gd name="connsiteY7" fmla="*/ 314325 h 4837458"/>
              <a:gd name="connsiteX8" fmla="*/ 314325 w 2286000"/>
              <a:gd name="connsiteY8" fmla="*/ 0 h 483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4837458">
                <a:moveTo>
                  <a:pt x="314325" y="0"/>
                </a:moveTo>
                <a:lnTo>
                  <a:pt x="1971675" y="0"/>
                </a:lnTo>
                <a:cubicBezTo>
                  <a:pt x="2145272" y="0"/>
                  <a:pt x="2286000" y="140728"/>
                  <a:pt x="2286000" y="314325"/>
                </a:cubicBezTo>
                <a:lnTo>
                  <a:pt x="2286000" y="4523133"/>
                </a:lnTo>
                <a:cubicBezTo>
                  <a:pt x="2286000" y="4696730"/>
                  <a:pt x="2145272" y="4837458"/>
                  <a:pt x="1971675" y="4837458"/>
                </a:cubicBezTo>
                <a:lnTo>
                  <a:pt x="314325" y="4837458"/>
                </a:lnTo>
                <a:cubicBezTo>
                  <a:pt x="140728" y="4837458"/>
                  <a:pt x="0" y="4696730"/>
                  <a:pt x="0" y="4523133"/>
                </a:cubicBezTo>
                <a:lnTo>
                  <a:pt x="0" y="314325"/>
                </a:lnTo>
                <a:cubicBezTo>
                  <a:pt x="0" y="140728"/>
                  <a:pt x="140728" y="0"/>
                  <a:pt x="314325" y="0"/>
                </a:cubicBez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630729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9" name="Rectangle 8"/>
          <p:cNvSpPr/>
          <p:nvPr userDrawn="1"/>
        </p:nvSpPr>
        <p:spPr>
          <a:xfrm>
            <a:off x="614855" y="961039"/>
            <a:ext cx="10972800" cy="990489"/>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0"/>
          </p:nvPr>
        </p:nvSpPr>
        <p:spPr>
          <a:xfrm>
            <a:off x="4610486" y="1066800"/>
            <a:ext cx="2939665" cy="3898901"/>
          </a:xfrm>
          <a:custGeom>
            <a:avLst/>
            <a:gdLst>
              <a:gd name="connsiteX0" fmla="*/ 0 w 2939665"/>
              <a:gd name="connsiteY0" fmla="*/ 0 h 3898901"/>
              <a:gd name="connsiteX1" fmla="*/ 2939665 w 2939665"/>
              <a:gd name="connsiteY1" fmla="*/ 0 h 3898901"/>
              <a:gd name="connsiteX2" fmla="*/ 2939665 w 2939665"/>
              <a:gd name="connsiteY2" fmla="*/ 3898901 h 3898901"/>
              <a:gd name="connsiteX3" fmla="*/ 0 w 2939665"/>
              <a:gd name="connsiteY3" fmla="*/ 3898901 h 3898901"/>
            </a:gdLst>
            <a:ahLst/>
            <a:cxnLst>
              <a:cxn ang="0">
                <a:pos x="connsiteX0" y="connsiteY0"/>
              </a:cxn>
              <a:cxn ang="0">
                <a:pos x="connsiteX1" y="connsiteY1"/>
              </a:cxn>
              <a:cxn ang="0">
                <a:pos x="connsiteX2" y="connsiteY2"/>
              </a:cxn>
              <a:cxn ang="0">
                <a:pos x="connsiteX3" y="connsiteY3"/>
              </a:cxn>
            </a:cxnLst>
            <a:rect l="l" t="t" r="r" b="b"/>
            <a:pathLst>
              <a:path w="2939665" h="3898901">
                <a:moveTo>
                  <a:pt x="0" y="0"/>
                </a:moveTo>
                <a:lnTo>
                  <a:pt x="2939665" y="0"/>
                </a:lnTo>
                <a:lnTo>
                  <a:pt x="2939665" y="3898901"/>
                </a:lnTo>
                <a:lnTo>
                  <a:pt x="0" y="389890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05613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46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DF636-A15A-4036-A555-E0ACAA999FB2}"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426798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CDF636-A15A-4036-A555-E0ACAA999FB2}" type="datetimeFigureOut">
              <a:rPr lang="en-US" smtClean="0"/>
              <a:t>9/24/20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150426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CDF636-A15A-4036-A555-E0ACAA999FB2}" type="datetimeFigureOut">
              <a:rPr lang="en-US" smtClean="0"/>
              <a:t>9/24/20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419332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CDF636-A15A-4036-A555-E0ACAA999FB2}" type="datetimeFigureOut">
              <a:rPr lang="en-US" smtClean="0"/>
              <a:t>9/24/20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92195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DF636-A15A-4036-A555-E0ACAA999FB2}" type="datetimeFigureOut">
              <a:rPr lang="en-US" smtClean="0"/>
              <a:t>9/24/20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108623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CDF636-A15A-4036-A555-E0ACAA999FB2}" type="datetimeFigureOut">
              <a:rPr lang="en-US" smtClean="0"/>
              <a:t>9/24/20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346758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CDF636-A15A-4036-A555-E0ACAA999FB2}" type="datetimeFigureOut">
              <a:rPr lang="en-US" smtClean="0"/>
              <a:t>9/24/20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D01CD-A324-4189-8770-D24DFE1C0EA2}" type="slidenum">
              <a:rPr lang="en-US" smtClean="0"/>
              <a:t>‹#›</a:t>
            </a:fld>
            <a:endParaRPr lang="en-US"/>
          </a:p>
        </p:txBody>
      </p:sp>
    </p:spTree>
    <p:extLst>
      <p:ext uri="{BB962C8B-B14F-4D97-AF65-F5344CB8AC3E}">
        <p14:creationId xmlns:p14="http://schemas.microsoft.com/office/powerpoint/2010/main" val="381857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DF636-A15A-4036-A555-E0ACAA999FB2}" type="datetimeFigureOut">
              <a:rPr lang="en-US" smtClean="0"/>
              <a:t>9/24/20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D01CD-A324-4189-8770-D24DFE1C0EA2}" type="slidenum">
              <a:rPr lang="en-US" smtClean="0"/>
              <a:t>‹#›</a:t>
            </a:fld>
            <a:endParaRPr lang="en-US"/>
          </a:p>
        </p:txBody>
      </p:sp>
    </p:spTree>
    <p:extLst>
      <p:ext uri="{BB962C8B-B14F-4D97-AF65-F5344CB8AC3E}">
        <p14:creationId xmlns:p14="http://schemas.microsoft.com/office/powerpoint/2010/main" val="263855293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8" r:id="rId17"/>
    <p:sldLayoutId id="2147483809" r:id="rId18"/>
    <p:sldLayoutId id="2147483810" r:id="rId19"/>
    <p:sldLayoutId id="2147483811" r:id="rId20"/>
    <p:sldLayoutId id="2147483813" r:id="rId21"/>
    <p:sldLayoutId id="2147483817" r:id="rId22"/>
    <p:sldLayoutId id="2147483824" r:id="rId23"/>
    <p:sldLayoutId id="2147483825" r:id="rId24"/>
    <p:sldLayoutId id="214748382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overnightgeekuniversity.com/?email_id=13&amp;user_id=15132&amp;urlpassed=aHR0cDovL3d3dy55b3V0dWJlLmNvbS93YXRjaD92PWJfejk0dUZIZDZJ&amp;controller=stats&amp;action=analyse&amp;wysija-page=1&amp;wysijap=subscriptions" TargetMode="External"/><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_z94uFHd6I" TargetMode="External"/><Relationship Id="rId2" Type="http://schemas.openxmlformats.org/officeDocument/2006/relationships/slideLayout" Target="../slideLayouts/slideLayout18.xml"/><Relationship Id="rId1" Type="http://schemas.openxmlformats.org/officeDocument/2006/relationships/video" Target="https://www.youtube.com/embed/b_z94uFHd6I?feature=oembed" TargetMode="External"/><Relationship Id="rId5" Type="http://schemas.openxmlformats.org/officeDocument/2006/relationships/image" Target="../media/image14.jp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 Id="rId5" Type="http://schemas.openxmlformats.org/officeDocument/2006/relationships/hyperlink" Target="https://coolmomtech.com/2019/02/what-parents-need-to-know-about-youtube-pedophile-problem/" TargetMode="External"/><Relationship Id="rId4" Type="http://schemas.openxmlformats.org/officeDocument/2006/relationships/hyperlink" Target="https://www.familyeducation.com/teens/how-to-deal-with-your-teens-youtube-addic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oolmomtech.com/2019/02/what-parents-need-to-know-about-youtube-pedophile-problem/" TargetMode="Externa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overnightgeekuniversity.com/?email_id=13&amp;user_id=15132&amp;urlpassed=aHR0cDovL3d3dy5vdmVybmlnaHRnZWVrLmNvbS8&amp;controller=stats&amp;action=analyse&amp;wysija-page=1&amp;wysijap=subscriptions" TargetMode="External"/><Relationship Id="rId1" Type="http://schemas.openxmlformats.org/officeDocument/2006/relationships/slideLayout" Target="../slideLayouts/slideLayout18.xml"/><Relationship Id="rId5" Type="http://schemas.openxmlformats.org/officeDocument/2006/relationships/hyperlink" Target="https://www.amazon.com/Boogeyman-Exists-Your-Childs-Pocket/dp/153948081X" TargetMode="Externa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8.xml"/><Relationship Id="rId1" Type="http://schemas.openxmlformats.org/officeDocument/2006/relationships/video" Target="https://www.youtube.com/embed/keCNU896mMw?feature=oembed" TargetMode="External"/><Relationship Id="rId5" Type="http://schemas.openxmlformats.org/officeDocument/2006/relationships/hyperlink" Target="https://www.youtube.com/watch?v=keCNU896mMw&amp;feature=youtu.be" TargetMode="Externa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hyperlink" Target="http://www.connectsafely.org/guides-3" TargetMode="External"/><Relationship Id="rId7" Type="http://schemas.openxmlformats.org/officeDocument/2006/relationships/hyperlink" Target="https://namle.net/a-parents-guide" TargetMode="External"/><Relationship Id="rId2" Type="http://schemas.openxmlformats.org/officeDocument/2006/relationships/hyperlink" Target="http://internetsafety.trendmicro.com/" TargetMode="External"/><Relationship Id="rId1" Type="http://schemas.openxmlformats.org/officeDocument/2006/relationships/slideLayout" Target="../slideLayouts/slideLayout22.xml"/><Relationship Id="rId6" Type="http://schemas.openxmlformats.org/officeDocument/2006/relationships/hyperlink" Target="http://www.gaggle.net/" TargetMode="External"/><Relationship Id="rId5" Type="http://schemas.openxmlformats.org/officeDocument/2006/relationships/hyperlink" Target="http://cyberbullying.org/" TargetMode="External"/><Relationship Id="rId4" Type="http://schemas.openxmlformats.org/officeDocument/2006/relationships/hyperlink" Target="http://www.commonsensemedia.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cyberbullying.org/blog" TargetMode="External"/><Relationship Id="rId2" Type="http://schemas.openxmlformats.org/officeDocument/2006/relationships/hyperlink" Target="http://internetsafety.trendmicro.com/" TargetMode="External"/><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hyperlink" Target="http://www.gaggle.net/top-social-networking-sites-and-apps-kids-us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person, snow, riding&#10;&#10;Description automatically generated">
            <a:extLst>
              <a:ext uri="{FF2B5EF4-FFF2-40B4-BE49-F238E27FC236}">
                <a16:creationId xmlns:a16="http://schemas.microsoft.com/office/drawing/2014/main" id="{1DF36E6E-4BA2-734E-AFA0-F46CD3CD942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99" b="9599"/>
          <a:stretch>
            <a:fillRect/>
          </a:stretch>
        </p:blipFill>
        <p:spPr/>
      </p:pic>
      <p:sp>
        <p:nvSpPr>
          <p:cNvPr id="13" name="Rectangle 12"/>
          <p:cNvSpPr/>
          <p:nvPr/>
        </p:nvSpPr>
        <p:spPr>
          <a:xfrm>
            <a:off x="0" y="2171700"/>
            <a:ext cx="6629399" cy="1847850"/>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5400000" flipH="1">
            <a:off x="9707780" y="2338494"/>
            <a:ext cx="3822374" cy="339837"/>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grpSp>
        <p:nvGrpSpPr>
          <p:cNvPr id="5" name="Group 4"/>
          <p:cNvGrpSpPr/>
          <p:nvPr/>
        </p:nvGrpSpPr>
        <p:grpSpPr>
          <a:xfrm>
            <a:off x="11087100" y="5753100"/>
            <a:ext cx="1104900" cy="1104900"/>
            <a:chOff x="11087100" y="5753100"/>
            <a:chExt cx="1104900" cy="1104900"/>
          </a:xfrm>
        </p:grpSpPr>
        <p:sp>
          <p:nvSpPr>
            <p:cNvPr id="6" name="Right Triangle 5"/>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9" name="TextBox 8"/>
          <p:cNvSpPr txBox="1"/>
          <p:nvPr/>
        </p:nvSpPr>
        <p:spPr>
          <a:xfrm>
            <a:off x="136141" y="2433905"/>
            <a:ext cx="6354111" cy="1323439"/>
          </a:xfrm>
          <a:prstGeom prst="rect">
            <a:avLst/>
          </a:prstGeom>
          <a:noFill/>
        </p:spPr>
        <p:txBody>
          <a:bodyPr wrap="square" rtlCol="0">
            <a:spAutoFit/>
          </a:bodyPr>
          <a:lstStyle/>
          <a:p>
            <a:pPr algn="r"/>
            <a:r>
              <a:rPr lang="en-US" sz="8000" spc="300" dirty="0">
                <a:solidFill>
                  <a:schemeClr val="bg1"/>
                </a:solidFill>
                <a:latin typeface="+mj-lt"/>
              </a:rPr>
              <a:t>TECH TALK</a:t>
            </a:r>
          </a:p>
        </p:txBody>
      </p:sp>
      <p:grpSp>
        <p:nvGrpSpPr>
          <p:cNvPr id="10" name="Group 9"/>
          <p:cNvGrpSpPr/>
          <p:nvPr/>
        </p:nvGrpSpPr>
        <p:grpSpPr>
          <a:xfrm>
            <a:off x="996872" y="836593"/>
            <a:ext cx="2466975" cy="0"/>
            <a:chOff x="6715125" y="1238250"/>
            <a:chExt cx="2466975" cy="0"/>
          </a:xfrm>
        </p:grpSpPr>
        <p:cxnSp>
          <p:nvCxnSpPr>
            <p:cNvPr id="11" name="Straight Connector 10"/>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52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87100" y="5753100"/>
            <a:ext cx="1104900" cy="1104900"/>
            <a:chOff x="11087100" y="5753100"/>
            <a:chExt cx="1104900" cy="1104900"/>
          </a:xfrm>
        </p:grpSpPr>
        <p:sp>
          <p:nvSpPr>
            <p:cNvPr id="6" name="Right Triangle 5"/>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9" name="TextBox 8"/>
          <p:cNvSpPr txBox="1"/>
          <p:nvPr/>
        </p:nvSpPr>
        <p:spPr>
          <a:xfrm>
            <a:off x="6221133" y="1650595"/>
            <a:ext cx="5463665" cy="1015663"/>
          </a:xfrm>
          <a:prstGeom prst="rect">
            <a:avLst/>
          </a:prstGeom>
          <a:noFill/>
        </p:spPr>
        <p:txBody>
          <a:bodyPr wrap="square" rtlCol="0">
            <a:spAutoFit/>
          </a:bodyPr>
          <a:lstStyle/>
          <a:p>
            <a:r>
              <a:rPr lang="en-US" sz="6000" dirty="0">
                <a:ln w="0"/>
                <a:solidFill>
                  <a:schemeClr val="accent1">
                    <a:lumMod val="50000"/>
                  </a:schemeClr>
                </a:solidFill>
                <a:effectLst>
                  <a:outerShdw blurRad="38100" dist="25400" dir="5400000" algn="ctr" rotWithShape="0">
                    <a:srgbClr val="6E747A">
                      <a:alpha val="43000"/>
                    </a:srgbClr>
                  </a:outerShdw>
                </a:effectLst>
                <a:latin typeface="+mj-lt"/>
              </a:rPr>
              <a:t>WHAT’S NEXT?</a:t>
            </a:r>
          </a:p>
        </p:txBody>
      </p:sp>
      <p:sp>
        <p:nvSpPr>
          <p:cNvPr id="13" name="TextBox 12"/>
          <p:cNvSpPr txBox="1"/>
          <p:nvPr/>
        </p:nvSpPr>
        <p:spPr>
          <a:xfrm flipH="1">
            <a:off x="6772461" y="3130913"/>
            <a:ext cx="4650169" cy="3262432"/>
          </a:xfrm>
          <a:prstGeom prst="rect">
            <a:avLst/>
          </a:prstGeom>
          <a:noFill/>
        </p:spPr>
        <p:txBody>
          <a:bodyPr wrap="square" rtlCol="0">
            <a:spAutoFit/>
          </a:bodyPr>
          <a:lstStyle/>
          <a:p>
            <a:pPr>
              <a:spcBef>
                <a:spcPts val="1200"/>
              </a:spcBef>
            </a:pPr>
            <a:r>
              <a:rPr lang="en-US" sz="1200" b="1" dirty="0">
                <a:latin typeface="Arial" panose="020B0604020202020204" pitchFamily="34" charset="0"/>
                <a:cs typeface="Arial" panose="020B0604020202020204" pitchFamily="34" charset="0"/>
              </a:rPr>
              <a:t>Keep the Conversation Going</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Ask your child’s teacher whether she talks to the class about being good digital citizens</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Talk to the parents of your kids’ friends about keeping a collective eye on (and communicating about) the kids’ Internet activities</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Remind your children about letting an adult know if they witness unkind behavior</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Educate other adults in your child’s life (relatives, activity leaders, etc.) about the 4 pillars: be online, be safe, be kind, be smart</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Watch for monthly email from parent group (with trends, tips, news stories, and more)</a:t>
            </a:r>
          </a:p>
        </p:txBody>
      </p:sp>
      <p:grpSp>
        <p:nvGrpSpPr>
          <p:cNvPr id="18" name="Group 17">
            <a:extLst>
              <a:ext uri="{FF2B5EF4-FFF2-40B4-BE49-F238E27FC236}">
                <a16:creationId xmlns:a16="http://schemas.microsoft.com/office/drawing/2014/main" id="{810E7770-DEDB-134D-89BB-CB218920C67C}"/>
              </a:ext>
            </a:extLst>
          </p:cNvPr>
          <p:cNvGrpSpPr/>
          <p:nvPr/>
        </p:nvGrpSpPr>
        <p:grpSpPr>
          <a:xfrm>
            <a:off x="6573438" y="179979"/>
            <a:ext cx="4712686" cy="558142"/>
            <a:chOff x="7099300" y="373078"/>
            <a:chExt cx="4712686" cy="558142"/>
          </a:xfrm>
        </p:grpSpPr>
        <p:sp>
          <p:nvSpPr>
            <p:cNvPr id="19" name="Rectangle 18">
              <a:extLst>
                <a:ext uri="{FF2B5EF4-FFF2-40B4-BE49-F238E27FC236}">
                  <a16:creationId xmlns:a16="http://schemas.microsoft.com/office/drawing/2014/main" id="{074499E9-1B23-5D46-9B8E-259ECAA1EDD6}"/>
                </a:ext>
              </a:extLst>
            </p:cNvPr>
            <p:cNvSpPr/>
            <p:nvPr/>
          </p:nvSpPr>
          <p:spPr>
            <a:xfrm>
              <a:off x="7099300"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726DEFC-538C-5C49-826A-C72B9DC7EED1}"/>
                </a:ext>
              </a:extLst>
            </p:cNvPr>
            <p:cNvSpPr/>
            <p:nvPr/>
          </p:nvSpPr>
          <p:spPr>
            <a:xfrm>
              <a:off x="8289064"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BE7B329-B8E2-6442-A64E-32B482B8A00D}"/>
                </a:ext>
              </a:extLst>
            </p:cNvPr>
            <p:cNvSpPr/>
            <p:nvPr/>
          </p:nvSpPr>
          <p:spPr>
            <a:xfrm>
              <a:off x="9478828"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756E944-2C12-E64F-9522-2D591E5930CE}"/>
                </a:ext>
              </a:extLst>
            </p:cNvPr>
            <p:cNvSpPr/>
            <p:nvPr/>
          </p:nvSpPr>
          <p:spPr>
            <a:xfrm>
              <a:off x="10668592" y="373078"/>
              <a:ext cx="1143394" cy="168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1A0B2A9-EEF1-A249-824B-DB92F961064D}"/>
                </a:ext>
              </a:extLst>
            </p:cNvPr>
            <p:cNvSpPr txBox="1"/>
            <p:nvPr/>
          </p:nvSpPr>
          <p:spPr>
            <a:xfrm>
              <a:off x="7099300" y="592666"/>
              <a:ext cx="1143394" cy="21544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Be Online Together</a:t>
              </a:r>
            </a:p>
          </p:txBody>
        </p:sp>
        <p:sp>
          <p:nvSpPr>
            <p:cNvPr id="34" name="TextBox 33">
              <a:extLst>
                <a:ext uri="{FF2B5EF4-FFF2-40B4-BE49-F238E27FC236}">
                  <a16:creationId xmlns:a16="http://schemas.microsoft.com/office/drawing/2014/main" id="{81224A9A-3912-B146-9C9E-8C3D27002A3E}"/>
                </a:ext>
              </a:extLst>
            </p:cNvPr>
            <p:cNvSpPr txBox="1"/>
            <p:nvPr/>
          </p:nvSpPr>
          <p:spPr>
            <a:xfrm>
              <a:off x="8289064"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Create a Family Digital Code of Conduct</a:t>
              </a:r>
            </a:p>
          </p:txBody>
        </p:sp>
        <p:sp>
          <p:nvSpPr>
            <p:cNvPr id="35" name="TextBox 34">
              <a:extLst>
                <a:ext uri="{FF2B5EF4-FFF2-40B4-BE49-F238E27FC236}">
                  <a16:creationId xmlns:a16="http://schemas.microsoft.com/office/drawing/2014/main" id="{56638810-DAC3-C04C-B59E-9CD2B8E1517B}"/>
                </a:ext>
              </a:extLst>
            </p:cNvPr>
            <p:cNvSpPr txBox="1"/>
            <p:nvPr/>
          </p:nvSpPr>
          <p:spPr>
            <a:xfrm>
              <a:off x="9478828"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Help Manage Their Digital Footprint</a:t>
              </a:r>
            </a:p>
          </p:txBody>
        </p:sp>
        <p:sp>
          <p:nvSpPr>
            <p:cNvPr id="36" name="TextBox 35">
              <a:extLst>
                <a:ext uri="{FF2B5EF4-FFF2-40B4-BE49-F238E27FC236}">
                  <a16:creationId xmlns:a16="http://schemas.microsoft.com/office/drawing/2014/main" id="{6AE2569E-A7D2-AB45-8B41-1804C3A9C24D}"/>
                </a:ext>
              </a:extLst>
            </p:cNvPr>
            <p:cNvSpPr txBox="1"/>
            <p:nvPr/>
          </p:nvSpPr>
          <p:spPr>
            <a:xfrm>
              <a:off x="10668592" y="592666"/>
              <a:ext cx="1143394" cy="338554"/>
            </a:xfrm>
            <a:prstGeom prst="rect">
              <a:avLst/>
            </a:prstGeom>
            <a:noFill/>
          </p:spPr>
          <p:txBody>
            <a:bodyPr wrap="square" lIns="0" rtlCol="0">
              <a:spAutoFit/>
            </a:bodyPr>
            <a:lstStyle/>
            <a:p>
              <a:r>
                <a:rPr lang="en-US" sz="800" dirty="0">
                  <a:solidFill>
                    <a:schemeClr val="accent1">
                      <a:lumMod val="50000"/>
                    </a:schemeClr>
                  </a:solidFill>
                  <a:latin typeface="Arial" panose="020B0604020202020204" pitchFamily="34" charset="0"/>
                  <a:cs typeface="Arial" panose="020B0604020202020204" pitchFamily="34" charset="0"/>
                </a:rPr>
                <a:t>Keep the Conversation Going</a:t>
              </a:r>
            </a:p>
          </p:txBody>
        </p:sp>
      </p:grpSp>
      <p:pic>
        <p:nvPicPr>
          <p:cNvPr id="37" name="Picture 36">
            <a:extLst>
              <a:ext uri="{FF2B5EF4-FFF2-40B4-BE49-F238E27FC236}">
                <a16:creationId xmlns:a16="http://schemas.microsoft.com/office/drawing/2014/main" id="{D53A6E5F-4CDD-4A44-A49A-CAAE4368CD70}"/>
              </a:ext>
            </a:extLst>
          </p:cNvPr>
          <p:cNvPicPr>
            <a:picLocks noChangeAspect="1"/>
          </p:cNvPicPr>
          <p:nvPr/>
        </p:nvPicPr>
        <p:blipFill rotWithShape="1">
          <a:blip r:embed="rId2">
            <a:extLst>
              <a:ext uri="{28A0092B-C50C-407E-A947-70E740481C1C}">
                <a14:useLocalDpi xmlns:a14="http://schemas.microsoft.com/office/drawing/2010/main" val="0"/>
              </a:ext>
            </a:extLst>
          </a:blip>
          <a:srcRect l="20123" r="12960"/>
          <a:stretch/>
        </p:blipFill>
        <p:spPr>
          <a:xfrm rot="289918">
            <a:off x="943031" y="1656935"/>
            <a:ext cx="4317309" cy="4305467"/>
          </a:xfrm>
          <a:prstGeom prst="rect">
            <a:avLst/>
          </a:prstGeom>
          <a:ln w="63500">
            <a:solidFill>
              <a:schemeClr val="bg1"/>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62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0" y="5753100"/>
            <a:ext cx="1104900" cy="1104900"/>
            <a:chOff x="11087100" y="5753100"/>
            <a:chExt cx="1104900" cy="1104900"/>
          </a:xfrm>
        </p:grpSpPr>
        <p:sp>
          <p:nvSpPr>
            <p:cNvPr id="6" name="Right Triangle 5"/>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9" name="Group 8"/>
          <p:cNvGrpSpPr/>
          <p:nvPr/>
        </p:nvGrpSpPr>
        <p:grpSpPr>
          <a:xfrm>
            <a:off x="651205" y="303646"/>
            <a:ext cx="3886840" cy="1047720"/>
            <a:chOff x="5970870" y="1371600"/>
            <a:chExt cx="3886840" cy="1047720"/>
          </a:xfrm>
        </p:grpSpPr>
        <p:sp>
          <p:nvSpPr>
            <p:cNvPr id="11" name="TextBox 10"/>
            <p:cNvSpPr txBox="1"/>
            <p:nvPr/>
          </p:nvSpPr>
          <p:spPr>
            <a:xfrm>
              <a:off x="5970870" y="1834545"/>
              <a:ext cx="3886840" cy="584775"/>
            </a:xfrm>
            <a:prstGeom prst="rect">
              <a:avLst/>
            </a:prstGeom>
            <a:noFill/>
          </p:spPr>
          <p:txBody>
            <a:bodyPr wrap="square" rtlCol="0">
              <a:spAutoFit/>
            </a:bodyPr>
            <a:lstStyle/>
            <a:p>
              <a:r>
                <a:rPr lang="en-US" sz="3200" spc="300" dirty="0">
                  <a:latin typeface="+mj-lt"/>
                </a:rPr>
                <a:t>GUEST SPEAKER</a:t>
              </a:r>
              <a:endParaRPr lang="en-US" sz="3200" spc="300" dirty="0">
                <a:solidFill>
                  <a:schemeClr val="accent1"/>
                </a:solidFill>
                <a:latin typeface="+mj-lt"/>
              </a:endParaRPr>
            </a:p>
          </p:txBody>
        </p:sp>
        <p:grpSp>
          <p:nvGrpSpPr>
            <p:cNvPr id="12" name="Group 11"/>
            <p:cNvGrpSpPr/>
            <p:nvPr/>
          </p:nvGrpSpPr>
          <p:grpSpPr>
            <a:xfrm>
              <a:off x="6099175" y="1371600"/>
              <a:ext cx="2466975" cy="0"/>
              <a:chOff x="6715125" y="1238250"/>
              <a:chExt cx="2466975" cy="0"/>
            </a:xfrm>
          </p:grpSpPr>
          <p:cxnSp>
            <p:nvCxnSpPr>
              <p:cNvPr id="13" name="Straight Connector 12"/>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10" name="TextBox 9"/>
          <p:cNvSpPr txBox="1"/>
          <p:nvPr/>
        </p:nvSpPr>
        <p:spPr>
          <a:xfrm flipH="1">
            <a:off x="779510" y="1509678"/>
            <a:ext cx="4561926" cy="4339650"/>
          </a:xfrm>
          <a:prstGeom prst="rect">
            <a:avLst/>
          </a:prstGeom>
          <a:noFill/>
        </p:spPr>
        <p:txBody>
          <a:bodyPr wrap="square" rtlCol="0">
            <a:spAutoFit/>
          </a:bodyPr>
          <a:lstStyle/>
          <a:p>
            <a:r>
              <a:rPr lang="en-US" b="1" dirty="0" err="1"/>
              <a:t>Jhusara</a:t>
            </a:r>
            <a:r>
              <a:rPr lang="en-US" b="1" dirty="0"/>
              <a:t> Angulo </a:t>
            </a:r>
          </a:p>
          <a:p>
            <a:endParaRPr lang="en-US" dirty="0"/>
          </a:p>
          <a:p>
            <a:r>
              <a:rPr lang="en-US" dirty="0"/>
              <a:t>Experienced Safety and Risk Manager – Skilled in Emergency Management, Safety Management Systems, Hazard Analysis.</a:t>
            </a:r>
          </a:p>
          <a:p>
            <a:endParaRPr lang="en-US" dirty="0"/>
          </a:p>
          <a:p>
            <a:r>
              <a:rPr lang="en-US" sz="1400" b="1" u="sng" dirty="0">
                <a:latin typeface="Arial" panose="020B0604020202020204" pitchFamily="34" charset="0"/>
                <a:cs typeface="Arial" panose="020B0604020202020204" pitchFamily="34" charset="0"/>
              </a:rPr>
              <a:t>COVERING:</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At what age should your child get a phone.</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Dangerous APPs your child should not have on their device.</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Internet safety tips.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Learn about the YAPPY.</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Questions and answers</a:t>
            </a:r>
          </a:p>
        </p:txBody>
      </p:sp>
      <p:pic>
        <p:nvPicPr>
          <p:cNvPr id="17" name="Picture Placeholder 16" descr="A picture containing computer, drawing, clock&#10;&#10;Description automatically generated">
            <a:extLst>
              <a:ext uri="{FF2B5EF4-FFF2-40B4-BE49-F238E27FC236}">
                <a16:creationId xmlns:a16="http://schemas.microsoft.com/office/drawing/2014/main" id="{AC4A467A-27EC-5B42-90F3-C848F458E93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9" b="959"/>
          <a:stretch>
            <a:fillRect/>
          </a:stretch>
        </p:blipFill>
        <p:spPr>
          <a:xfrm>
            <a:off x="8043356" y="546397"/>
            <a:ext cx="2649538" cy="2598737"/>
          </a:xfrm>
        </p:spPr>
      </p:pic>
      <p:pic>
        <p:nvPicPr>
          <p:cNvPr id="19" name="Picture 18" descr="A close up of a sign&#10;&#10;Description automatically generated">
            <a:extLst>
              <a:ext uri="{FF2B5EF4-FFF2-40B4-BE49-F238E27FC236}">
                <a16:creationId xmlns:a16="http://schemas.microsoft.com/office/drawing/2014/main" id="{6CC178F1-FE65-114B-BAAD-638741E15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711" y="3178783"/>
            <a:ext cx="2649539" cy="2649539"/>
          </a:xfrm>
          <a:prstGeom prst="rect">
            <a:avLst/>
          </a:prstGeom>
        </p:spPr>
      </p:pic>
    </p:spTree>
    <p:extLst>
      <p:ext uri="{BB962C8B-B14F-4D97-AF65-F5344CB8AC3E}">
        <p14:creationId xmlns:p14="http://schemas.microsoft.com/office/powerpoint/2010/main" val="227795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0" y="5753100"/>
            <a:ext cx="1104900" cy="1104900"/>
            <a:chOff x="11087100" y="5753100"/>
            <a:chExt cx="1104900" cy="1104900"/>
          </a:xfrm>
        </p:grpSpPr>
        <p:sp>
          <p:nvSpPr>
            <p:cNvPr id="6" name="Right Triangle 5"/>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9" name="Group 8"/>
          <p:cNvGrpSpPr/>
          <p:nvPr/>
        </p:nvGrpSpPr>
        <p:grpSpPr>
          <a:xfrm>
            <a:off x="651205" y="303646"/>
            <a:ext cx="3886840" cy="1540163"/>
            <a:chOff x="5970870" y="1371600"/>
            <a:chExt cx="3886840" cy="1540163"/>
          </a:xfrm>
        </p:grpSpPr>
        <p:sp>
          <p:nvSpPr>
            <p:cNvPr id="11" name="TextBox 10"/>
            <p:cNvSpPr txBox="1"/>
            <p:nvPr/>
          </p:nvSpPr>
          <p:spPr>
            <a:xfrm>
              <a:off x="5970870" y="1834545"/>
              <a:ext cx="3886840" cy="1077218"/>
            </a:xfrm>
            <a:prstGeom prst="rect">
              <a:avLst/>
            </a:prstGeom>
            <a:noFill/>
          </p:spPr>
          <p:txBody>
            <a:bodyPr wrap="square" rtlCol="0">
              <a:spAutoFit/>
            </a:bodyPr>
            <a:lstStyle/>
            <a:p>
              <a:r>
                <a:rPr lang="en-US" sz="3200" spc="300" dirty="0">
                  <a:latin typeface="+mj-lt"/>
                </a:rPr>
                <a:t>CELL PHONE AND SMARTPHONE</a:t>
              </a:r>
              <a:endParaRPr lang="en-US" sz="3200" spc="300" dirty="0">
                <a:solidFill>
                  <a:schemeClr val="accent1"/>
                </a:solidFill>
                <a:latin typeface="+mj-lt"/>
              </a:endParaRPr>
            </a:p>
          </p:txBody>
        </p:sp>
        <p:grpSp>
          <p:nvGrpSpPr>
            <p:cNvPr id="12" name="Group 11"/>
            <p:cNvGrpSpPr/>
            <p:nvPr/>
          </p:nvGrpSpPr>
          <p:grpSpPr>
            <a:xfrm>
              <a:off x="6099175" y="1371600"/>
              <a:ext cx="2466975" cy="0"/>
              <a:chOff x="6715125" y="1238250"/>
              <a:chExt cx="2466975" cy="0"/>
            </a:xfrm>
          </p:grpSpPr>
          <p:cxnSp>
            <p:nvCxnSpPr>
              <p:cNvPr id="13" name="Straight Connector 12"/>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10" name="TextBox 9"/>
          <p:cNvSpPr txBox="1"/>
          <p:nvPr/>
        </p:nvSpPr>
        <p:spPr>
          <a:xfrm flipH="1">
            <a:off x="651203" y="2106244"/>
            <a:ext cx="6096000" cy="3877985"/>
          </a:xfrm>
          <a:prstGeom prst="rect">
            <a:avLst/>
          </a:prstGeom>
          <a:noFill/>
        </p:spPr>
        <p:txBody>
          <a:bodyPr wrap="square" rtlCol="0">
            <a:spAutoFit/>
          </a:bodyPr>
          <a:lstStyle/>
          <a:p>
            <a:r>
              <a:rPr lang="en-US" b="1" dirty="0"/>
              <a:t>At what age should my child have a cell phone or smartphone? </a:t>
            </a:r>
          </a:p>
          <a:p>
            <a:endParaRPr lang="en-US" dirty="0"/>
          </a:p>
          <a:p>
            <a:r>
              <a:rPr lang="en-US" dirty="0"/>
              <a:t>There is no magic age when every child should have a cell phone. That’s a decision that depends on the child and the parents, and it’s an expensive one. To help you determine whether your child is ready for a cell phone (and just as important, whether you’re ready for your child to have a cell phone), ask yourself the following questions: </a:t>
            </a:r>
          </a:p>
          <a:p>
            <a:endParaRPr lang="en-US" dirty="0"/>
          </a:p>
          <a:p>
            <a:pPr marL="171450" indent="-171450">
              <a:buFont typeface="Arial" panose="020B0604020202020204" pitchFamily="34" charset="0"/>
              <a:buChar char="•"/>
            </a:pPr>
            <a:r>
              <a:rPr lang="en-US" sz="1200" b="1" dirty="0"/>
              <a:t>Why does my child want a phone? </a:t>
            </a:r>
          </a:p>
          <a:p>
            <a:pPr marL="171450" indent="-171450">
              <a:buFont typeface="Arial" panose="020B0604020202020204" pitchFamily="34" charset="0"/>
              <a:buChar char="•"/>
            </a:pPr>
            <a:r>
              <a:rPr lang="en-US" sz="1200" b="1" dirty="0"/>
              <a:t>Does my child need a cell phone to reach me?</a:t>
            </a:r>
            <a:r>
              <a:rPr lang="en-US" sz="1200" dirty="0"/>
              <a:t> </a:t>
            </a:r>
          </a:p>
          <a:p>
            <a:pPr marL="171450" indent="-171450">
              <a:buFont typeface="Arial" panose="020B0604020202020204" pitchFamily="34" charset="0"/>
              <a:buChar char="•"/>
            </a:pPr>
            <a:r>
              <a:rPr lang="en-US" sz="1200" b="1" dirty="0"/>
              <a:t>Will my child use the phone responsibly? </a:t>
            </a:r>
          </a:p>
          <a:p>
            <a:pPr marL="171450" indent="-171450">
              <a:buFont typeface="Arial" panose="020B0604020202020204" pitchFamily="34" charset="0"/>
              <a:buChar char="•"/>
            </a:pPr>
            <a:r>
              <a:rPr lang="en-US" sz="1200" b="1" dirty="0"/>
              <a:t>Can I handle the constant phone checking? </a:t>
            </a:r>
            <a:endParaRPr lang="en-US" sz="1200" dirty="0"/>
          </a:p>
          <a:p>
            <a:endParaRPr lang="en-US" dirty="0"/>
          </a:p>
        </p:txBody>
      </p:sp>
      <p:pic>
        <p:nvPicPr>
          <p:cNvPr id="43" name="Picture Placeholder 42" descr="A picture containing person, child, outdoor, grass&#10;&#10;Description automatically generated">
            <a:extLst>
              <a:ext uri="{FF2B5EF4-FFF2-40B4-BE49-F238E27FC236}">
                <a16:creationId xmlns:a16="http://schemas.microsoft.com/office/drawing/2014/main" id="{41AF92AE-09A6-1B4B-955C-E69F4B394D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7" r="907"/>
          <a:stretch>
            <a:fillRect/>
          </a:stretch>
        </p:blipFill>
        <p:spPr>
          <a:xfrm>
            <a:off x="7061200" y="766763"/>
            <a:ext cx="4324350" cy="4404214"/>
          </a:xfrm>
        </p:spPr>
      </p:pic>
      <p:sp>
        <p:nvSpPr>
          <p:cNvPr id="4" name="Rectangle 3">
            <a:extLst>
              <a:ext uri="{FF2B5EF4-FFF2-40B4-BE49-F238E27FC236}">
                <a16:creationId xmlns:a16="http://schemas.microsoft.com/office/drawing/2014/main" id="{3E0B0198-5EDB-D746-80CA-85D51D72715B}"/>
              </a:ext>
            </a:extLst>
          </p:cNvPr>
          <p:cNvSpPr/>
          <p:nvPr/>
        </p:nvSpPr>
        <p:spPr>
          <a:xfrm>
            <a:off x="1090801" y="6261394"/>
            <a:ext cx="6096000" cy="938719"/>
          </a:xfrm>
          <a:prstGeom prst="rect">
            <a:avLst/>
          </a:prstGeom>
        </p:spPr>
        <p:txBody>
          <a:bodyPr>
            <a:spAutoFit/>
          </a:bodyPr>
          <a:lstStyle/>
          <a:p>
            <a:pPr fontAlgn="t"/>
            <a:r>
              <a:rPr lang="en-US" sz="1100" dirty="0">
                <a:latin typeface="trebuchet ms" panose="020B0703020202090204" pitchFamily="34" charset="0"/>
              </a:rPr>
              <a:t>Recent video </a:t>
            </a:r>
            <a:r>
              <a:rPr lang="en-US" sz="1100" dirty="0"/>
              <a:t>BY JESSE WEINBERGER</a:t>
            </a:r>
            <a:r>
              <a:rPr lang="en-US" sz="1100" dirty="0">
                <a:latin typeface="trebuchet ms" panose="020B0703020202090204" pitchFamily="34" charset="0"/>
              </a:rPr>
              <a:t> : “When Is My Child Ready for a Smartphone?”</a:t>
            </a:r>
          </a:p>
          <a:p>
            <a:pPr fontAlgn="t"/>
            <a:r>
              <a:rPr lang="en-US" sz="1100" dirty="0">
                <a:solidFill>
                  <a:schemeClr val="accent1">
                    <a:lumMod val="75000"/>
                  </a:schemeClr>
                </a:solidFill>
                <a:latin typeface="trebuchet ms" panose="020B0703020202090204" pitchFamily="34" charset="0"/>
              </a:rPr>
              <a:t> </a:t>
            </a:r>
            <a:r>
              <a:rPr lang="en-US" sz="1100" dirty="0">
                <a:solidFill>
                  <a:schemeClr val="accent1">
                    <a:lumMod val="75000"/>
                  </a:schemeClr>
                </a:solidFill>
                <a:latin typeface="trebuchet ms" panose="020B0703020202090204" pitchFamily="34" charset="0"/>
                <a:hlinkClick r:id="rId3">
                  <a:extLst>
                    <a:ext uri="{A12FA001-AC4F-418D-AE19-62706E023703}">
                      <ahyp:hlinkClr xmlns:ahyp="http://schemas.microsoft.com/office/drawing/2018/hyperlinkcolor" val="tx"/>
                    </a:ext>
                  </a:extLst>
                </a:hlinkClick>
              </a:rPr>
              <a:t>http://www.youtube.com/watch?v=b_z94uFHd6I</a:t>
            </a:r>
            <a:br>
              <a:rPr lang="en-US" sz="1100" dirty="0">
                <a:solidFill>
                  <a:schemeClr val="accent1">
                    <a:lumMod val="75000"/>
                  </a:schemeClr>
                </a:solidFill>
                <a:latin typeface="trebuchet ms" panose="020B0703020202090204" pitchFamily="34" charset="0"/>
              </a:rPr>
            </a:br>
            <a:endParaRPr lang="en-US" sz="1100" dirty="0">
              <a:solidFill>
                <a:schemeClr val="accent1">
                  <a:lumMod val="75000"/>
                </a:schemeClr>
              </a:solidFill>
              <a:latin typeface="Arial" panose="020B0604020202020204" pitchFamily="34" charset="0"/>
            </a:endParaRPr>
          </a:p>
          <a:p>
            <a:br>
              <a:rPr lang="en-US" sz="1100" dirty="0"/>
            </a:br>
            <a:endParaRPr lang="en-US" sz="1100" dirty="0"/>
          </a:p>
        </p:txBody>
      </p:sp>
    </p:spTree>
    <p:extLst>
      <p:ext uri="{BB962C8B-B14F-4D97-AF65-F5344CB8AC3E}">
        <p14:creationId xmlns:p14="http://schemas.microsoft.com/office/powerpoint/2010/main" val="48580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rot="16200000">
            <a:off x="11088765" y="-1665"/>
            <a:ext cx="1104900" cy="1108222"/>
            <a:chOff x="11087100" y="5753100"/>
            <a:chExt cx="1104900" cy="1108222"/>
          </a:xfrm>
        </p:grpSpPr>
        <p:sp>
          <p:nvSpPr>
            <p:cNvPr id="39" name="Right Triangle 38"/>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TextBox 39"/>
            <p:cNvSpPr txBox="1"/>
            <p:nvPr/>
          </p:nvSpPr>
          <p:spPr>
            <a:xfrm rot="5400000" flipH="1">
              <a:off x="11675501" y="6414826"/>
              <a:ext cx="573033" cy="319959"/>
            </a:xfrm>
            <a:prstGeom prst="rect">
              <a:avLst/>
            </a:prstGeom>
            <a:noFill/>
          </p:spPr>
          <p:txBody>
            <a:bodyPr wrap="square" rtlCol="0">
              <a:spAutoFit/>
            </a:bodyPr>
            <a:lstStyle/>
            <a:p>
              <a:pPr algn="ctr">
                <a:lnSpc>
                  <a:spcPct val="150000"/>
                </a:lnSpc>
              </a:pPr>
              <a:r>
                <a:rPr lang="en-US" sz="1100">
                  <a:solidFill>
                    <a:schemeClr val="bg1"/>
                  </a:solidFill>
                </a:rPr>
                <a:t>01.</a:t>
              </a:r>
            </a:p>
          </p:txBody>
        </p:sp>
      </p:grpSp>
      <p:sp>
        <p:nvSpPr>
          <p:cNvPr id="41" name="TextBox 40"/>
          <p:cNvSpPr txBox="1"/>
          <p:nvPr/>
        </p:nvSpPr>
        <p:spPr>
          <a:xfrm flipH="1">
            <a:off x="8086434" y="209669"/>
            <a:ext cx="3822374" cy="319959"/>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100" spc="300" dirty="0">
                <a:solidFill>
                  <a:schemeClr val="tx1">
                    <a:lumMod val="50000"/>
                    <a:lumOff val="50000"/>
                  </a:schemeClr>
                </a:solidFill>
              </a:rPr>
              <a:t>TECH TALK – FAMILY NIGHT</a:t>
            </a:r>
          </a:p>
        </p:txBody>
      </p:sp>
      <p:sp>
        <p:nvSpPr>
          <p:cNvPr id="42" name="Rectangle 41">
            <a:extLst>
              <a:ext uri="{FF2B5EF4-FFF2-40B4-BE49-F238E27FC236}">
                <a16:creationId xmlns:a16="http://schemas.microsoft.com/office/drawing/2014/main" id="{C6B8E64D-CFE7-984B-9EDF-397A827ECAF9}"/>
              </a:ext>
            </a:extLst>
          </p:cNvPr>
          <p:cNvSpPr/>
          <p:nvPr/>
        </p:nvSpPr>
        <p:spPr>
          <a:xfrm>
            <a:off x="3617407" y="829067"/>
            <a:ext cx="7932287" cy="461665"/>
          </a:xfrm>
          <a:prstGeom prst="rect">
            <a:avLst/>
          </a:prstGeom>
        </p:spPr>
        <p:txBody>
          <a:bodyPr wrap="square">
            <a:spAutoFit/>
          </a:bodyPr>
          <a:lstStyle/>
          <a:p>
            <a:r>
              <a:rPr lang="en-US" sz="2400" dirty="0">
                <a:solidFill>
                  <a:schemeClr val="accent1">
                    <a:lumMod val="50000"/>
                  </a:schemeClr>
                </a:solidFill>
              </a:rPr>
              <a:t>“When Is My Child Ready for a Smartphone?”</a:t>
            </a:r>
          </a:p>
        </p:txBody>
      </p:sp>
      <p:sp>
        <p:nvSpPr>
          <p:cNvPr id="18" name="Rectangle 17">
            <a:extLst>
              <a:ext uri="{FF2B5EF4-FFF2-40B4-BE49-F238E27FC236}">
                <a16:creationId xmlns:a16="http://schemas.microsoft.com/office/drawing/2014/main" id="{E90357DE-2CF3-AA44-A8FF-0A8C0CE5CA94}"/>
              </a:ext>
            </a:extLst>
          </p:cNvPr>
          <p:cNvSpPr/>
          <p:nvPr/>
        </p:nvSpPr>
        <p:spPr>
          <a:xfrm>
            <a:off x="2637963" y="6463665"/>
            <a:ext cx="10037513" cy="369332"/>
          </a:xfrm>
          <a:prstGeom prst="rect">
            <a:avLst/>
          </a:prstGeom>
        </p:spPr>
        <p:txBody>
          <a:bodyPr wrap="square">
            <a:spAutoFit/>
          </a:bodyPr>
          <a:lstStyle/>
          <a:p>
            <a:r>
              <a:rPr lang="en-US" dirty="0">
                <a:hlinkClick r:id="rId3"/>
              </a:rPr>
              <a:t>   https://</a:t>
            </a:r>
            <a:r>
              <a:rPr lang="en-US" dirty="0" err="1">
                <a:hlinkClick r:id="rId3"/>
              </a:rPr>
              <a:t>www.youtube.com</a:t>
            </a:r>
            <a:r>
              <a:rPr lang="en-US" dirty="0">
                <a:hlinkClick r:id="rId3"/>
              </a:rPr>
              <a:t>/</a:t>
            </a:r>
            <a:r>
              <a:rPr lang="en-US" dirty="0" err="1">
                <a:hlinkClick r:id="rId3"/>
              </a:rPr>
              <a:t>watch?v</a:t>
            </a:r>
            <a:r>
              <a:rPr lang="en-US" dirty="0">
                <a:hlinkClick r:id="rId3"/>
              </a:rPr>
              <a:t>=b_z94uFHd6I</a:t>
            </a:r>
            <a:endParaRPr lang="en-US" dirty="0"/>
          </a:p>
        </p:txBody>
      </p:sp>
      <p:pic>
        <p:nvPicPr>
          <p:cNvPr id="3" name="Online Media 2" descr="When Is My Child Ready for a Smartphone?">
            <a:hlinkClick r:id="" action="ppaction://media"/>
            <a:extLst>
              <a:ext uri="{FF2B5EF4-FFF2-40B4-BE49-F238E27FC236}">
                <a16:creationId xmlns:a16="http://schemas.microsoft.com/office/drawing/2014/main" id="{49E603BF-E5AB-D349-9174-766F18125382}"/>
              </a:ext>
            </a:extLst>
          </p:cNvPr>
          <p:cNvPicPr>
            <a:picLocks noRot="1" noChangeAspect="1"/>
          </p:cNvPicPr>
          <p:nvPr>
            <a:videoFile r:link="rId1"/>
          </p:nvPr>
        </p:nvPicPr>
        <p:blipFill>
          <a:blip r:embed="rId4"/>
          <a:stretch>
            <a:fillRect/>
          </a:stretch>
        </p:blipFill>
        <p:spPr>
          <a:xfrm>
            <a:off x="4143123" y="1497838"/>
            <a:ext cx="7475063" cy="4204723"/>
          </a:xfrm>
          <a:prstGeom prst="rect">
            <a:avLst/>
          </a:prstGeom>
        </p:spPr>
      </p:pic>
      <p:pic>
        <p:nvPicPr>
          <p:cNvPr id="11" name="Picture Placeholder 10" descr="A group of people looking at a phone&#10;&#10;Description automatically generated">
            <a:extLst>
              <a:ext uri="{FF2B5EF4-FFF2-40B4-BE49-F238E27FC236}">
                <a16:creationId xmlns:a16="http://schemas.microsoft.com/office/drawing/2014/main" id="{03D03E9D-A4DA-1A46-B231-EE0C13B870CB}"/>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l="17043" r="71"/>
          <a:stretch/>
        </p:blipFill>
        <p:spPr>
          <a:xfrm>
            <a:off x="210526" y="1707179"/>
            <a:ext cx="3528007" cy="2380727"/>
          </a:xfrm>
        </p:spPr>
      </p:pic>
    </p:spTree>
    <p:extLst>
      <p:ext uri="{BB962C8B-B14F-4D97-AF65-F5344CB8AC3E}">
        <p14:creationId xmlns:p14="http://schemas.microsoft.com/office/powerpoint/2010/main" val="32321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17345" y="3123400"/>
            <a:ext cx="6252622" cy="3054644"/>
            <a:chOff x="5491100" y="2087121"/>
            <a:chExt cx="6252622" cy="3054644"/>
          </a:xfrm>
        </p:grpSpPr>
        <p:grpSp>
          <p:nvGrpSpPr>
            <p:cNvPr id="5" name="Group 4"/>
            <p:cNvGrpSpPr/>
            <p:nvPr/>
          </p:nvGrpSpPr>
          <p:grpSpPr>
            <a:xfrm>
              <a:off x="5491100" y="2620779"/>
              <a:ext cx="1004950" cy="1004950"/>
              <a:chOff x="5538725" y="2658879"/>
              <a:chExt cx="1004950" cy="1004950"/>
            </a:xfrm>
          </p:grpSpPr>
          <p:sp>
            <p:nvSpPr>
              <p:cNvPr id="11" name="Diamond 10"/>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886243" y="3006038"/>
                <a:ext cx="310632" cy="310632"/>
                <a:chOff x="128589" y="4298950"/>
                <a:chExt cx="298450" cy="298450"/>
              </a:xfrm>
              <a:solidFill>
                <a:schemeClr val="bg1"/>
              </a:solidFill>
            </p:grpSpPr>
            <p:sp>
              <p:nvSpPr>
                <p:cNvPr id="13"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 name="Group 6"/>
            <p:cNvGrpSpPr/>
            <p:nvPr/>
          </p:nvGrpSpPr>
          <p:grpSpPr>
            <a:xfrm>
              <a:off x="6833358" y="2087121"/>
              <a:ext cx="4910364" cy="3054644"/>
              <a:chOff x="1310635" y="4578143"/>
              <a:chExt cx="4910364" cy="3054644"/>
            </a:xfrm>
          </p:grpSpPr>
          <p:sp>
            <p:nvSpPr>
              <p:cNvPr id="9" name="TextBox 8"/>
              <p:cNvSpPr txBox="1"/>
              <p:nvPr/>
            </p:nvSpPr>
            <p:spPr>
              <a:xfrm flipH="1">
                <a:off x="1310635" y="5601462"/>
                <a:ext cx="476268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Respect others</a:t>
                </a:r>
              </a:p>
              <a:p>
                <a:pPr marL="285750" indent="-285750">
                  <a:buFont typeface="Arial" panose="020B0604020202020204" pitchFamily="34" charset="0"/>
                  <a:buChar char="•"/>
                </a:pPr>
                <a:r>
                  <a:rPr lang="en-US" dirty="0"/>
                  <a:t>Respect yourself</a:t>
                </a:r>
              </a:p>
              <a:p>
                <a:pPr marL="285750" indent="-285750">
                  <a:buFont typeface="Arial" panose="020B0604020202020204" pitchFamily="34" charset="0"/>
                  <a:buChar char="•"/>
                </a:pPr>
                <a:r>
                  <a:rPr lang="en-US" dirty="0"/>
                  <a:t>Keep your phone safe</a:t>
                </a:r>
              </a:p>
              <a:p>
                <a:pPr marL="285750" indent="-285750">
                  <a:buFont typeface="Arial" panose="020B0604020202020204" pitchFamily="34" charset="0"/>
                  <a:buChar char="•"/>
                </a:pPr>
                <a:r>
                  <a:rPr lang="en-US" dirty="0"/>
                  <a:t>Turn cell phone off at school, dinner table, and at night. </a:t>
                </a:r>
              </a:p>
              <a:p>
                <a:pPr marL="285750" indent="-285750">
                  <a:buFont typeface="Arial" panose="020B0604020202020204" pitchFamily="34" charset="0"/>
                  <a:buChar char="•"/>
                </a:pPr>
                <a:r>
                  <a:rPr lang="en-US" dirty="0"/>
                  <a:t>Cell phone must be charging outside of their room.</a:t>
                </a:r>
              </a:p>
            </p:txBody>
          </p:sp>
          <p:sp>
            <p:nvSpPr>
              <p:cNvPr id="10" name="TextBox 9"/>
              <p:cNvSpPr txBox="1"/>
              <p:nvPr/>
            </p:nvSpPr>
            <p:spPr>
              <a:xfrm flipH="1">
                <a:off x="1310637" y="4578143"/>
                <a:ext cx="4910362" cy="646331"/>
              </a:xfrm>
              <a:prstGeom prst="rect">
                <a:avLst/>
              </a:prstGeom>
              <a:noFill/>
            </p:spPr>
            <p:txBody>
              <a:bodyPr wrap="square" rtlCol="0">
                <a:spAutoFit/>
              </a:bodyPr>
              <a:lstStyle/>
              <a:p>
                <a:endParaRPr lang="en-US" dirty="0">
                  <a:solidFill>
                    <a:srgbClr val="00B0F0"/>
                  </a:solidFill>
                </a:endParaRPr>
              </a:p>
              <a:p>
                <a:r>
                  <a:rPr lang="en-US" dirty="0">
                    <a:solidFill>
                      <a:srgbClr val="00B0F0"/>
                    </a:solidFill>
                  </a:rPr>
                  <a:t> </a:t>
                </a:r>
                <a:r>
                  <a:rPr lang="en-US" b="1" dirty="0">
                    <a:solidFill>
                      <a:srgbClr val="00B0F0"/>
                    </a:solidFill>
                  </a:rPr>
                  <a:t>What rules should I set for cell phone use? </a:t>
                </a:r>
                <a:endParaRPr lang="en-US" dirty="0">
                  <a:solidFill>
                    <a:srgbClr val="00B0F0"/>
                  </a:solidFill>
                </a:endParaRPr>
              </a:p>
            </p:txBody>
          </p:sp>
        </p:grpSp>
      </p:grpSp>
      <p:grpSp>
        <p:nvGrpSpPr>
          <p:cNvPr id="19" name="Group 18"/>
          <p:cNvGrpSpPr/>
          <p:nvPr/>
        </p:nvGrpSpPr>
        <p:grpSpPr>
          <a:xfrm>
            <a:off x="5517345" y="1014640"/>
            <a:ext cx="5808123" cy="2007867"/>
            <a:chOff x="5491100" y="2620779"/>
            <a:chExt cx="5808123" cy="2007867"/>
          </a:xfrm>
        </p:grpSpPr>
        <p:grpSp>
          <p:nvGrpSpPr>
            <p:cNvPr id="20" name="Group 19"/>
            <p:cNvGrpSpPr/>
            <p:nvPr/>
          </p:nvGrpSpPr>
          <p:grpSpPr>
            <a:xfrm>
              <a:off x="5491100" y="2620779"/>
              <a:ext cx="1004950" cy="1004950"/>
              <a:chOff x="5538725" y="2658879"/>
              <a:chExt cx="1004950" cy="1004950"/>
            </a:xfrm>
          </p:grpSpPr>
          <p:sp>
            <p:nvSpPr>
              <p:cNvPr id="26" name="Diamond 25"/>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886243" y="3006038"/>
                <a:ext cx="310632" cy="310632"/>
                <a:chOff x="128589" y="4298950"/>
                <a:chExt cx="298450" cy="298450"/>
              </a:xfrm>
              <a:solidFill>
                <a:schemeClr val="bg1"/>
              </a:solidFill>
            </p:grpSpPr>
            <p:sp>
              <p:nvSpPr>
                <p:cNvPr id="28"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1" name="Group 20"/>
            <p:cNvGrpSpPr/>
            <p:nvPr/>
          </p:nvGrpSpPr>
          <p:grpSpPr>
            <a:xfrm>
              <a:off x="6833360" y="2683700"/>
              <a:ext cx="4465863" cy="1944946"/>
              <a:chOff x="6833360" y="2683700"/>
              <a:chExt cx="4465863" cy="1944946"/>
            </a:xfrm>
          </p:grpSpPr>
          <p:sp>
            <p:nvSpPr>
              <p:cNvPr id="25" name="TextBox 24"/>
              <p:cNvSpPr txBox="1"/>
              <p:nvPr/>
            </p:nvSpPr>
            <p:spPr>
              <a:xfrm flipH="1">
                <a:off x="6833360" y="2683700"/>
                <a:ext cx="4465863" cy="584775"/>
              </a:xfrm>
              <a:prstGeom prst="rect">
                <a:avLst/>
              </a:prstGeom>
              <a:noFill/>
            </p:spPr>
            <p:txBody>
              <a:bodyPr wrap="square" rtlCol="0">
                <a:spAutoFit/>
              </a:bodyPr>
              <a:lstStyle/>
              <a:p>
                <a:r>
                  <a:rPr lang="en-US" sz="1600" dirty="0">
                    <a:solidFill>
                      <a:srgbClr val="000000"/>
                    </a:solidFill>
                    <a:latin typeface="Helvetica" pitchFamily="2" charset="0"/>
                  </a:rPr>
                  <a:t> </a:t>
                </a:r>
                <a:r>
                  <a:rPr lang="en-US" sz="1600" b="1" dirty="0">
                    <a:solidFill>
                      <a:srgbClr val="29AADF"/>
                    </a:solidFill>
                    <a:latin typeface="Helvetica" pitchFamily="2" charset="0"/>
                  </a:rPr>
                  <a:t>What kind of features does my child need in a phone? </a:t>
                </a:r>
                <a:endParaRPr lang="en-US" sz="1600" dirty="0">
                  <a:solidFill>
                    <a:srgbClr val="29AADF"/>
                  </a:solidFill>
                  <a:latin typeface="Helvetica" pitchFamily="2" charset="0"/>
                </a:endParaRPr>
              </a:p>
            </p:txBody>
          </p:sp>
          <p:sp>
            <p:nvSpPr>
              <p:cNvPr id="23" name="TextBox 22"/>
              <p:cNvSpPr txBox="1"/>
              <p:nvPr/>
            </p:nvSpPr>
            <p:spPr>
              <a:xfrm flipH="1">
                <a:off x="6833360" y="3428317"/>
                <a:ext cx="4224564" cy="1200329"/>
              </a:xfrm>
              <a:prstGeom prst="rect">
                <a:avLst/>
              </a:prstGeom>
              <a:noFill/>
            </p:spPr>
            <p:txBody>
              <a:bodyPr wrap="square" rtlCol="0">
                <a:spAutoFit/>
              </a:bodyPr>
              <a:lstStyle/>
              <a:p>
                <a:r>
                  <a:rPr lang="en-US" sz="1200" dirty="0">
                    <a:solidFill>
                      <a:srgbClr val="211D1E"/>
                    </a:solidFill>
                    <a:latin typeface="Helvetica" pitchFamily="2" charset="0"/>
                  </a:rPr>
                  <a:t>As the parent and protector you should always check what apps are age appropriate and block the ones that are not for their age.</a:t>
                </a:r>
              </a:p>
              <a:p>
                <a:endParaRPr lang="en-US" sz="1200" dirty="0">
                  <a:solidFill>
                    <a:srgbClr val="211D1E"/>
                  </a:solidFill>
                  <a:latin typeface="Helvetica" pitchFamily="2" charset="0"/>
                </a:endParaRPr>
              </a:p>
              <a:p>
                <a:r>
                  <a:rPr lang="en-US" sz="1200" dirty="0">
                    <a:solidFill>
                      <a:srgbClr val="211D1E"/>
                    </a:solidFill>
                    <a:latin typeface="Helvetica" pitchFamily="2" charset="0"/>
                  </a:rPr>
                  <a:t>This depends on your child’s age and maturity level and your own comfort level.</a:t>
                </a:r>
              </a:p>
            </p:txBody>
          </p:sp>
        </p:grpSp>
      </p:grpSp>
      <p:grpSp>
        <p:nvGrpSpPr>
          <p:cNvPr id="34" name="Group 33"/>
          <p:cNvGrpSpPr/>
          <p:nvPr/>
        </p:nvGrpSpPr>
        <p:grpSpPr>
          <a:xfrm rot="16200000">
            <a:off x="11088764" y="-1664"/>
            <a:ext cx="1104900" cy="1108221"/>
            <a:chOff x="11087100" y="5753100"/>
            <a:chExt cx="1104900" cy="1108221"/>
          </a:xfrm>
        </p:grpSpPr>
        <p:sp>
          <p:nvSpPr>
            <p:cNvPr id="35" name="Right Triangle 34"/>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5400000" flipH="1">
              <a:off x="11624300" y="6363625"/>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pic>
        <p:nvPicPr>
          <p:cNvPr id="43" name="Picture 42" descr="A person standing in front of a computer&#10;&#10;Description automatically generated">
            <a:extLst>
              <a:ext uri="{FF2B5EF4-FFF2-40B4-BE49-F238E27FC236}">
                <a16:creationId xmlns:a16="http://schemas.microsoft.com/office/drawing/2014/main" id="{82F8544C-7AAB-1447-8E9F-AD3FBCB21F2C}"/>
              </a:ext>
            </a:extLst>
          </p:cNvPr>
          <p:cNvPicPr>
            <a:picLocks noChangeAspect="1"/>
          </p:cNvPicPr>
          <p:nvPr/>
        </p:nvPicPr>
        <p:blipFill rotWithShape="1">
          <a:blip r:embed="rId2">
            <a:extLst>
              <a:ext uri="{28A0092B-C50C-407E-A947-70E740481C1C}">
                <a14:useLocalDpi xmlns:a14="http://schemas.microsoft.com/office/drawing/2010/main" val="0"/>
              </a:ext>
            </a:extLst>
          </a:blip>
          <a:srcRect l="3095" r="3847"/>
          <a:stretch/>
        </p:blipFill>
        <p:spPr>
          <a:xfrm>
            <a:off x="0" y="1277743"/>
            <a:ext cx="5081954" cy="3962400"/>
          </a:xfrm>
          <a:prstGeom prst="rect">
            <a:avLst/>
          </a:prstGeom>
        </p:spPr>
      </p:pic>
    </p:spTree>
    <p:extLst>
      <p:ext uri="{BB962C8B-B14F-4D97-AF65-F5344CB8AC3E}">
        <p14:creationId xmlns:p14="http://schemas.microsoft.com/office/powerpoint/2010/main" val="500056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821696" y="4235699"/>
            <a:ext cx="725332" cy="725332"/>
            <a:chOff x="5538731" y="2658882"/>
            <a:chExt cx="1004951" cy="1004951"/>
          </a:xfrm>
        </p:grpSpPr>
        <p:sp>
          <p:nvSpPr>
            <p:cNvPr id="7" name="Diamond 6"/>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886243" y="3006038"/>
              <a:ext cx="310633" cy="310633"/>
              <a:chOff x="128589" y="4298950"/>
              <a:chExt cx="298450" cy="298450"/>
            </a:xfrm>
            <a:solidFill>
              <a:schemeClr val="bg1"/>
            </a:solidFill>
          </p:grpSpPr>
          <p:sp>
            <p:nvSpPr>
              <p:cNvPr id="9"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8" name="Group 17"/>
          <p:cNvGrpSpPr/>
          <p:nvPr/>
        </p:nvGrpSpPr>
        <p:grpSpPr>
          <a:xfrm>
            <a:off x="5233300" y="4889036"/>
            <a:ext cx="725332" cy="725332"/>
            <a:chOff x="5538725" y="2658879"/>
            <a:chExt cx="1004950" cy="1004950"/>
          </a:xfrm>
        </p:grpSpPr>
        <p:sp>
          <p:nvSpPr>
            <p:cNvPr id="19" name="Diamond 18"/>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886243" y="3006038"/>
              <a:ext cx="310632" cy="310632"/>
              <a:chOff x="128589" y="4298950"/>
              <a:chExt cx="298450" cy="298450"/>
            </a:xfrm>
            <a:solidFill>
              <a:schemeClr val="bg1"/>
            </a:solidFill>
          </p:grpSpPr>
          <p:sp>
            <p:nvSpPr>
              <p:cNvPr id="21"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0" name="Group 29"/>
          <p:cNvGrpSpPr/>
          <p:nvPr/>
        </p:nvGrpSpPr>
        <p:grpSpPr>
          <a:xfrm>
            <a:off x="4601194" y="5499676"/>
            <a:ext cx="725332" cy="725332"/>
            <a:chOff x="5538725" y="2658879"/>
            <a:chExt cx="1004950" cy="1004950"/>
          </a:xfrm>
        </p:grpSpPr>
        <p:sp>
          <p:nvSpPr>
            <p:cNvPr id="31" name="Diamond 30"/>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886243" y="3006038"/>
              <a:ext cx="310632" cy="310632"/>
              <a:chOff x="128589" y="4298950"/>
              <a:chExt cx="298450" cy="298450"/>
            </a:xfrm>
            <a:solidFill>
              <a:schemeClr val="bg1"/>
            </a:solidFill>
          </p:grpSpPr>
          <p:sp>
            <p:nvSpPr>
              <p:cNvPr id="33"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41" name="TextBox 40"/>
          <p:cNvSpPr txBox="1"/>
          <p:nvPr/>
        </p:nvSpPr>
        <p:spPr>
          <a:xfrm flipH="1">
            <a:off x="5235473" y="5837765"/>
            <a:ext cx="2372338" cy="464871"/>
          </a:xfrm>
          <a:prstGeom prst="rect">
            <a:avLst/>
          </a:prstGeom>
          <a:noFill/>
        </p:spPr>
        <p:txBody>
          <a:bodyPr wrap="square" rtlCol="0">
            <a:spAutoFit/>
          </a:bodyPr>
          <a:lstStyle/>
          <a:p>
            <a:pPr>
              <a:lnSpc>
                <a:spcPct val="150000"/>
              </a:lnSpc>
            </a:pPr>
            <a:r>
              <a:rPr lang="en-US" dirty="0"/>
              <a:t>Kik is a messaging app </a:t>
            </a:r>
            <a:endParaRPr lang="en-US" b="1" dirty="0">
              <a:solidFill>
                <a:schemeClr val="bg1"/>
              </a:solidFill>
              <a:latin typeface="+mj-lt"/>
            </a:endParaRPr>
          </a:p>
        </p:txBody>
      </p:sp>
      <p:grpSp>
        <p:nvGrpSpPr>
          <p:cNvPr id="42" name="Group 41"/>
          <p:cNvGrpSpPr/>
          <p:nvPr/>
        </p:nvGrpSpPr>
        <p:grpSpPr>
          <a:xfrm flipH="1">
            <a:off x="0" y="5753100"/>
            <a:ext cx="1104900" cy="1104900"/>
            <a:chOff x="11087100" y="5753100"/>
            <a:chExt cx="1104900" cy="1104900"/>
          </a:xfrm>
        </p:grpSpPr>
        <p:sp>
          <p:nvSpPr>
            <p:cNvPr id="43" name="Right Triangle 42"/>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45" name="Group 44"/>
          <p:cNvGrpSpPr/>
          <p:nvPr/>
        </p:nvGrpSpPr>
        <p:grpSpPr>
          <a:xfrm>
            <a:off x="1417599" y="753717"/>
            <a:ext cx="3541487" cy="2278827"/>
            <a:chOff x="5970870" y="1371600"/>
            <a:chExt cx="3541487" cy="2278827"/>
          </a:xfrm>
        </p:grpSpPr>
        <p:sp>
          <p:nvSpPr>
            <p:cNvPr id="46" name="TextBox 45"/>
            <p:cNvSpPr txBox="1"/>
            <p:nvPr/>
          </p:nvSpPr>
          <p:spPr>
            <a:xfrm>
              <a:off x="5970870" y="1834545"/>
              <a:ext cx="3541487" cy="1815882"/>
            </a:xfrm>
            <a:prstGeom prst="rect">
              <a:avLst/>
            </a:prstGeom>
            <a:noFill/>
          </p:spPr>
          <p:txBody>
            <a:bodyPr wrap="square" rtlCol="0">
              <a:spAutoFit/>
            </a:bodyPr>
            <a:lstStyle/>
            <a:p>
              <a:r>
                <a:rPr lang="en-US" sz="2800" spc="300" dirty="0">
                  <a:latin typeface="+mj-lt"/>
                </a:rPr>
                <a:t>APPS EVERY PARENTS SHOULD KNOW ABOUT IN 2020.</a:t>
              </a:r>
              <a:endParaRPr lang="en-US" sz="2800" spc="300" dirty="0">
                <a:solidFill>
                  <a:schemeClr val="accent1"/>
                </a:solidFill>
                <a:latin typeface="+mj-lt"/>
              </a:endParaRPr>
            </a:p>
          </p:txBody>
        </p:sp>
        <p:grpSp>
          <p:nvGrpSpPr>
            <p:cNvPr id="47" name="Group 46"/>
            <p:cNvGrpSpPr/>
            <p:nvPr/>
          </p:nvGrpSpPr>
          <p:grpSpPr>
            <a:xfrm>
              <a:off x="6099175" y="1371600"/>
              <a:ext cx="2466975" cy="0"/>
              <a:chOff x="6715125" y="1238250"/>
              <a:chExt cx="2466975" cy="0"/>
            </a:xfrm>
          </p:grpSpPr>
          <p:cxnSp>
            <p:nvCxnSpPr>
              <p:cNvPr id="48" name="Straight Connector 47"/>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50" name="TextBox 49"/>
          <p:cNvSpPr txBox="1"/>
          <p:nvPr/>
        </p:nvSpPr>
        <p:spPr>
          <a:xfrm rot="16200000">
            <a:off x="-1269051" y="2306744"/>
            <a:ext cx="3822374" cy="339837"/>
          </a:xfrm>
          <a:prstGeom prst="rect">
            <a:avLst/>
          </a:prstGeom>
          <a:noFill/>
        </p:spPr>
        <p:txBody>
          <a:bodyPr wrap="square" rtlCol="0">
            <a:spAutoFit/>
          </a:bodyPr>
          <a:lstStyle/>
          <a:p>
            <a:pPr marL="171450" indent="-171450" algn="r">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pic>
        <p:nvPicPr>
          <p:cNvPr id="55" name="Picture 54" descr="A screenshot of a cell phone&#10;&#10;Description automatically generated">
            <a:extLst>
              <a:ext uri="{FF2B5EF4-FFF2-40B4-BE49-F238E27FC236}">
                <a16:creationId xmlns:a16="http://schemas.microsoft.com/office/drawing/2014/main" id="{ABCF14D3-341E-6648-8F83-F4FB535F7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26863">
            <a:off x="2812333" y="2295158"/>
            <a:ext cx="6292599" cy="1701641"/>
          </a:xfrm>
          <a:prstGeom prst="rect">
            <a:avLst/>
          </a:prstGeom>
        </p:spPr>
      </p:pic>
      <p:sp>
        <p:nvSpPr>
          <p:cNvPr id="56" name="TextBox 55">
            <a:extLst>
              <a:ext uri="{FF2B5EF4-FFF2-40B4-BE49-F238E27FC236}">
                <a16:creationId xmlns:a16="http://schemas.microsoft.com/office/drawing/2014/main" id="{98114544-9FB3-4E45-95EA-6D83D3969190}"/>
              </a:ext>
            </a:extLst>
          </p:cNvPr>
          <p:cNvSpPr txBox="1"/>
          <p:nvPr/>
        </p:nvSpPr>
        <p:spPr>
          <a:xfrm flipH="1">
            <a:off x="5735176" y="5306838"/>
            <a:ext cx="5145832" cy="464871"/>
          </a:xfrm>
          <a:prstGeom prst="rect">
            <a:avLst/>
          </a:prstGeom>
          <a:noFill/>
        </p:spPr>
        <p:txBody>
          <a:bodyPr wrap="square" rtlCol="0">
            <a:spAutoFit/>
          </a:bodyPr>
          <a:lstStyle/>
          <a:p>
            <a:pPr>
              <a:lnSpc>
                <a:spcPct val="150000"/>
              </a:lnSpc>
            </a:pPr>
            <a:r>
              <a:rPr lang="en-US" dirty="0"/>
              <a:t>shows users short viral videos</a:t>
            </a:r>
            <a:endParaRPr lang="en-US" b="1" dirty="0">
              <a:solidFill>
                <a:schemeClr val="bg1"/>
              </a:solidFill>
              <a:latin typeface="+mj-lt"/>
            </a:endParaRPr>
          </a:p>
        </p:txBody>
      </p:sp>
      <p:sp>
        <p:nvSpPr>
          <p:cNvPr id="57" name="TextBox 56">
            <a:extLst>
              <a:ext uri="{FF2B5EF4-FFF2-40B4-BE49-F238E27FC236}">
                <a16:creationId xmlns:a16="http://schemas.microsoft.com/office/drawing/2014/main" id="{AA4E600D-4747-E540-870D-E77D5430D67F}"/>
              </a:ext>
            </a:extLst>
          </p:cNvPr>
          <p:cNvSpPr txBox="1"/>
          <p:nvPr/>
        </p:nvSpPr>
        <p:spPr>
          <a:xfrm flipH="1">
            <a:off x="6377517" y="4635334"/>
            <a:ext cx="5527268" cy="464871"/>
          </a:xfrm>
          <a:prstGeom prst="rect">
            <a:avLst/>
          </a:prstGeom>
          <a:noFill/>
        </p:spPr>
        <p:txBody>
          <a:bodyPr wrap="square" rtlCol="0">
            <a:spAutoFit/>
          </a:bodyPr>
          <a:lstStyle/>
          <a:p>
            <a:pPr>
              <a:lnSpc>
                <a:spcPct val="150000"/>
              </a:lnSpc>
            </a:pPr>
            <a:r>
              <a:rPr lang="en-US" dirty="0"/>
              <a:t>send temporary text messages and media content</a:t>
            </a:r>
            <a:endParaRPr lang="en-US" b="1" dirty="0">
              <a:solidFill>
                <a:schemeClr val="bg1"/>
              </a:solidFill>
              <a:latin typeface="+mj-lt"/>
            </a:endParaRPr>
          </a:p>
        </p:txBody>
      </p:sp>
      <p:grpSp>
        <p:nvGrpSpPr>
          <p:cNvPr id="58" name="Group 57">
            <a:extLst>
              <a:ext uri="{FF2B5EF4-FFF2-40B4-BE49-F238E27FC236}">
                <a16:creationId xmlns:a16="http://schemas.microsoft.com/office/drawing/2014/main" id="{D6A92933-351B-0141-B64A-1A85601247F2}"/>
              </a:ext>
            </a:extLst>
          </p:cNvPr>
          <p:cNvGrpSpPr/>
          <p:nvPr/>
        </p:nvGrpSpPr>
        <p:grpSpPr>
          <a:xfrm>
            <a:off x="6421642" y="3582360"/>
            <a:ext cx="725332" cy="725332"/>
            <a:chOff x="5538731" y="2658882"/>
            <a:chExt cx="1004951" cy="1004951"/>
          </a:xfrm>
        </p:grpSpPr>
        <p:sp>
          <p:nvSpPr>
            <p:cNvPr id="59" name="Diamond 58">
              <a:extLst>
                <a:ext uri="{FF2B5EF4-FFF2-40B4-BE49-F238E27FC236}">
                  <a16:creationId xmlns:a16="http://schemas.microsoft.com/office/drawing/2014/main" id="{9B41C097-D9D9-5D46-A684-06CBDDF0942B}"/>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A4DF689-ABBD-E44C-9D3C-714E03F92D23}"/>
                </a:ext>
              </a:extLst>
            </p:cNvPr>
            <p:cNvGrpSpPr/>
            <p:nvPr/>
          </p:nvGrpSpPr>
          <p:grpSpPr>
            <a:xfrm>
              <a:off x="5886243" y="3006038"/>
              <a:ext cx="310633" cy="310633"/>
              <a:chOff x="128589" y="4298950"/>
              <a:chExt cx="298450" cy="298450"/>
            </a:xfrm>
            <a:solidFill>
              <a:schemeClr val="bg1"/>
            </a:solidFill>
          </p:grpSpPr>
          <p:sp>
            <p:nvSpPr>
              <p:cNvPr id="61" name="Freeform 178">
                <a:extLst>
                  <a:ext uri="{FF2B5EF4-FFF2-40B4-BE49-F238E27FC236}">
                    <a16:creationId xmlns:a16="http://schemas.microsoft.com/office/drawing/2014/main" id="{F8A9D55D-4415-9C40-BE32-8B91B054B67B}"/>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79">
                <a:extLst>
                  <a:ext uri="{FF2B5EF4-FFF2-40B4-BE49-F238E27FC236}">
                    <a16:creationId xmlns:a16="http://schemas.microsoft.com/office/drawing/2014/main" id="{EF55AE36-EEE1-D447-AFBB-4C8626FA65FF}"/>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80">
                <a:extLst>
                  <a:ext uri="{FF2B5EF4-FFF2-40B4-BE49-F238E27FC236}">
                    <a16:creationId xmlns:a16="http://schemas.microsoft.com/office/drawing/2014/main" id="{9954F2ED-617A-1D42-B383-5D2C4EE4E9D9}"/>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181">
                <a:extLst>
                  <a:ext uri="{FF2B5EF4-FFF2-40B4-BE49-F238E27FC236}">
                    <a16:creationId xmlns:a16="http://schemas.microsoft.com/office/drawing/2014/main" id="{2520019B-1C66-6341-8280-682E04F16195}"/>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82">
                <a:extLst>
                  <a:ext uri="{FF2B5EF4-FFF2-40B4-BE49-F238E27FC236}">
                    <a16:creationId xmlns:a16="http://schemas.microsoft.com/office/drawing/2014/main" id="{B44AED69-B991-5E45-B645-31DF4CC2E74B}"/>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83">
                <a:extLst>
                  <a:ext uri="{FF2B5EF4-FFF2-40B4-BE49-F238E27FC236}">
                    <a16:creationId xmlns:a16="http://schemas.microsoft.com/office/drawing/2014/main" id="{642CBC14-17DE-174E-88B4-2A7F27ECCBC5}"/>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67" name="Group 66">
            <a:extLst>
              <a:ext uri="{FF2B5EF4-FFF2-40B4-BE49-F238E27FC236}">
                <a16:creationId xmlns:a16="http://schemas.microsoft.com/office/drawing/2014/main" id="{84066733-F327-FF44-9D26-87C19D6E7499}"/>
              </a:ext>
            </a:extLst>
          </p:cNvPr>
          <p:cNvGrpSpPr/>
          <p:nvPr/>
        </p:nvGrpSpPr>
        <p:grpSpPr>
          <a:xfrm>
            <a:off x="7029745" y="2979436"/>
            <a:ext cx="725332" cy="725332"/>
            <a:chOff x="5538731" y="2658882"/>
            <a:chExt cx="1004951" cy="1004951"/>
          </a:xfrm>
        </p:grpSpPr>
        <p:sp>
          <p:nvSpPr>
            <p:cNvPr id="68" name="Diamond 67">
              <a:extLst>
                <a:ext uri="{FF2B5EF4-FFF2-40B4-BE49-F238E27FC236}">
                  <a16:creationId xmlns:a16="http://schemas.microsoft.com/office/drawing/2014/main" id="{FD95FB82-9431-C642-BE97-133D9E3B65B0}"/>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27172772-C148-A94D-A684-A6E6747813FA}"/>
                </a:ext>
              </a:extLst>
            </p:cNvPr>
            <p:cNvGrpSpPr/>
            <p:nvPr/>
          </p:nvGrpSpPr>
          <p:grpSpPr>
            <a:xfrm>
              <a:off x="5886243" y="3006038"/>
              <a:ext cx="310633" cy="310633"/>
              <a:chOff x="128589" y="4298950"/>
              <a:chExt cx="298450" cy="298450"/>
            </a:xfrm>
            <a:solidFill>
              <a:schemeClr val="bg1"/>
            </a:solidFill>
          </p:grpSpPr>
          <p:sp>
            <p:nvSpPr>
              <p:cNvPr id="70" name="Freeform 178">
                <a:extLst>
                  <a:ext uri="{FF2B5EF4-FFF2-40B4-BE49-F238E27FC236}">
                    <a16:creationId xmlns:a16="http://schemas.microsoft.com/office/drawing/2014/main" id="{5E56D6D5-EFCB-9442-AA38-E944E0DF0C61}"/>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179">
                <a:extLst>
                  <a:ext uri="{FF2B5EF4-FFF2-40B4-BE49-F238E27FC236}">
                    <a16:creationId xmlns:a16="http://schemas.microsoft.com/office/drawing/2014/main" id="{E6CA743A-6B83-0E49-A0AA-64D567271C22}"/>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80">
                <a:extLst>
                  <a:ext uri="{FF2B5EF4-FFF2-40B4-BE49-F238E27FC236}">
                    <a16:creationId xmlns:a16="http://schemas.microsoft.com/office/drawing/2014/main" id="{5C27BFE4-D0E9-A04E-885F-793B235F252A}"/>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181">
                <a:extLst>
                  <a:ext uri="{FF2B5EF4-FFF2-40B4-BE49-F238E27FC236}">
                    <a16:creationId xmlns:a16="http://schemas.microsoft.com/office/drawing/2014/main" id="{6D76D82A-D9FA-2E41-A216-49F544BF8E55}"/>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82">
                <a:extLst>
                  <a:ext uri="{FF2B5EF4-FFF2-40B4-BE49-F238E27FC236}">
                    <a16:creationId xmlns:a16="http://schemas.microsoft.com/office/drawing/2014/main" id="{DDA3CDF7-7819-5145-93CB-0E296914C24F}"/>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83">
                <a:extLst>
                  <a:ext uri="{FF2B5EF4-FFF2-40B4-BE49-F238E27FC236}">
                    <a16:creationId xmlns:a16="http://schemas.microsoft.com/office/drawing/2014/main" id="{8BBD90B6-1652-B342-9FB6-128F1B7F5F40}"/>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6" name="Group 75">
            <a:extLst>
              <a:ext uri="{FF2B5EF4-FFF2-40B4-BE49-F238E27FC236}">
                <a16:creationId xmlns:a16="http://schemas.microsoft.com/office/drawing/2014/main" id="{97309B61-F75B-BA42-AF14-0C7BDAE5D72F}"/>
              </a:ext>
            </a:extLst>
          </p:cNvPr>
          <p:cNvGrpSpPr/>
          <p:nvPr/>
        </p:nvGrpSpPr>
        <p:grpSpPr>
          <a:xfrm>
            <a:off x="7632145" y="2302441"/>
            <a:ext cx="725332" cy="725332"/>
            <a:chOff x="5538731" y="2658882"/>
            <a:chExt cx="1004951" cy="1004951"/>
          </a:xfrm>
        </p:grpSpPr>
        <p:sp>
          <p:nvSpPr>
            <p:cNvPr id="77" name="Diamond 76">
              <a:extLst>
                <a:ext uri="{FF2B5EF4-FFF2-40B4-BE49-F238E27FC236}">
                  <a16:creationId xmlns:a16="http://schemas.microsoft.com/office/drawing/2014/main" id="{197B6B2D-80B0-A94A-8E53-D12F78106F61}"/>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DBF04F86-7645-D44D-8776-C1599317B7D3}"/>
                </a:ext>
              </a:extLst>
            </p:cNvPr>
            <p:cNvGrpSpPr/>
            <p:nvPr/>
          </p:nvGrpSpPr>
          <p:grpSpPr>
            <a:xfrm>
              <a:off x="5886243" y="3006038"/>
              <a:ext cx="310633" cy="310633"/>
              <a:chOff x="128589" y="4298950"/>
              <a:chExt cx="298450" cy="298450"/>
            </a:xfrm>
            <a:solidFill>
              <a:schemeClr val="bg1"/>
            </a:solidFill>
          </p:grpSpPr>
          <p:sp>
            <p:nvSpPr>
              <p:cNvPr id="79" name="Freeform 178">
                <a:extLst>
                  <a:ext uri="{FF2B5EF4-FFF2-40B4-BE49-F238E27FC236}">
                    <a16:creationId xmlns:a16="http://schemas.microsoft.com/office/drawing/2014/main" id="{A6CC5FF5-F371-194C-AE22-F9714A1C299F}"/>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179">
                <a:extLst>
                  <a:ext uri="{FF2B5EF4-FFF2-40B4-BE49-F238E27FC236}">
                    <a16:creationId xmlns:a16="http://schemas.microsoft.com/office/drawing/2014/main" id="{56129A40-7555-134B-B950-4A49926AEB71}"/>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180">
                <a:extLst>
                  <a:ext uri="{FF2B5EF4-FFF2-40B4-BE49-F238E27FC236}">
                    <a16:creationId xmlns:a16="http://schemas.microsoft.com/office/drawing/2014/main" id="{260BA019-F84A-C34F-B994-C50FD2D863D5}"/>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81">
                <a:extLst>
                  <a:ext uri="{FF2B5EF4-FFF2-40B4-BE49-F238E27FC236}">
                    <a16:creationId xmlns:a16="http://schemas.microsoft.com/office/drawing/2014/main" id="{96CFE27C-9E73-7143-98AA-F1444B28E705}"/>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82">
                <a:extLst>
                  <a:ext uri="{FF2B5EF4-FFF2-40B4-BE49-F238E27FC236}">
                    <a16:creationId xmlns:a16="http://schemas.microsoft.com/office/drawing/2014/main" id="{8F106D11-B6AE-554B-9E61-65D86EB714E0}"/>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83">
                <a:extLst>
                  <a:ext uri="{FF2B5EF4-FFF2-40B4-BE49-F238E27FC236}">
                    <a16:creationId xmlns:a16="http://schemas.microsoft.com/office/drawing/2014/main" id="{C65C6E78-A457-7A44-8FB9-BA347EE7109B}"/>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5" name="Group 84">
            <a:extLst>
              <a:ext uri="{FF2B5EF4-FFF2-40B4-BE49-F238E27FC236}">
                <a16:creationId xmlns:a16="http://schemas.microsoft.com/office/drawing/2014/main" id="{B275A97C-9D91-904F-A113-5D2905B3C0C3}"/>
              </a:ext>
            </a:extLst>
          </p:cNvPr>
          <p:cNvGrpSpPr/>
          <p:nvPr/>
        </p:nvGrpSpPr>
        <p:grpSpPr>
          <a:xfrm>
            <a:off x="8234540" y="1649102"/>
            <a:ext cx="725332" cy="725332"/>
            <a:chOff x="5538731" y="2658882"/>
            <a:chExt cx="1004951" cy="1004951"/>
          </a:xfrm>
        </p:grpSpPr>
        <p:sp>
          <p:nvSpPr>
            <p:cNvPr id="86" name="Diamond 85">
              <a:extLst>
                <a:ext uri="{FF2B5EF4-FFF2-40B4-BE49-F238E27FC236}">
                  <a16:creationId xmlns:a16="http://schemas.microsoft.com/office/drawing/2014/main" id="{689C3A6D-5D58-324F-AB12-3EDF94409BE9}"/>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C5FB7D26-8921-C846-AE26-6AAF8C232F4D}"/>
                </a:ext>
              </a:extLst>
            </p:cNvPr>
            <p:cNvGrpSpPr/>
            <p:nvPr/>
          </p:nvGrpSpPr>
          <p:grpSpPr>
            <a:xfrm>
              <a:off x="5886243" y="3006038"/>
              <a:ext cx="310633" cy="310633"/>
              <a:chOff x="128589" y="4298950"/>
              <a:chExt cx="298450" cy="298450"/>
            </a:xfrm>
            <a:solidFill>
              <a:schemeClr val="bg1"/>
            </a:solidFill>
          </p:grpSpPr>
          <p:sp>
            <p:nvSpPr>
              <p:cNvPr id="88" name="Freeform 178">
                <a:extLst>
                  <a:ext uri="{FF2B5EF4-FFF2-40B4-BE49-F238E27FC236}">
                    <a16:creationId xmlns:a16="http://schemas.microsoft.com/office/drawing/2014/main" id="{2151A641-AF84-5041-A61F-F5FEFB73B230}"/>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179">
                <a:extLst>
                  <a:ext uri="{FF2B5EF4-FFF2-40B4-BE49-F238E27FC236}">
                    <a16:creationId xmlns:a16="http://schemas.microsoft.com/office/drawing/2014/main" id="{B4915E08-6512-5C4E-AA21-EE426AAFEF0D}"/>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180">
                <a:extLst>
                  <a:ext uri="{FF2B5EF4-FFF2-40B4-BE49-F238E27FC236}">
                    <a16:creationId xmlns:a16="http://schemas.microsoft.com/office/drawing/2014/main" id="{45B2812A-397A-2746-A919-34E311FE8475}"/>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181">
                <a:extLst>
                  <a:ext uri="{FF2B5EF4-FFF2-40B4-BE49-F238E27FC236}">
                    <a16:creationId xmlns:a16="http://schemas.microsoft.com/office/drawing/2014/main" id="{98C2CB28-6ACC-E049-8D0D-A64BEB647D17}"/>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182">
                <a:extLst>
                  <a:ext uri="{FF2B5EF4-FFF2-40B4-BE49-F238E27FC236}">
                    <a16:creationId xmlns:a16="http://schemas.microsoft.com/office/drawing/2014/main" id="{1A4571A3-1716-9F45-9BEE-21FAEA582617}"/>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183">
                <a:extLst>
                  <a:ext uri="{FF2B5EF4-FFF2-40B4-BE49-F238E27FC236}">
                    <a16:creationId xmlns:a16="http://schemas.microsoft.com/office/drawing/2014/main" id="{5AEC18E7-84CE-5A4C-AC7A-E3083D7AD5E0}"/>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4" name="TextBox 93">
            <a:extLst>
              <a:ext uri="{FF2B5EF4-FFF2-40B4-BE49-F238E27FC236}">
                <a16:creationId xmlns:a16="http://schemas.microsoft.com/office/drawing/2014/main" id="{0EB3C3F8-75B4-6343-8A9F-739A830256F9}"/>
              </a:ext>
            </a:extLst>
          </p:cNvPr>
          <p:cNvSpPr txBox="1"/>
          <p:nvPr/>
        </p:nvSpPr>
        <p:spPr>
          <a:xfrm flipH="1">
            <a:off x="6936018" y="3961765"/>
            <a:ext cx="5847996" cy="464871"/>
          </a:xfrm>
          <a:prstGeom prst="rect">
            <a:avLst/>
          </a:prstGeom>
          <a:noFill/>
        </p:spPr>
        <p:txBody>
          <a:bodyPr wrap="square" rtlCol="0">
            <a:spAutoFit/>
          </a:bodyPr>
          <a:lstStyle/>
          <a:p>
            <a:pPr>
              <a:lnSpc>
                <a:spcPct val="150000"/>
              </a:lnSpc>
            </a:pPr>
            <a:r>
              <a:rPr lang="en-US" dirty="0"/>
              <a:t>freeware instant messaging and VoIP application</a:t>
            </a:r>
            <a:endParaRPr lang="en-US" b="1" dirty="0">
              <a:solidFill>
                <a:schemeClr val="bg1"/>
              </a:solidFill>
              <a:latin typeface="+mj-lt"/>
            </a:endParaRPr>
          </a:p>
        </p:txBody>
      </p:sp>
      <p:sp>
        <p:nvSpPr>
          <p:cNvPr id="95" name="TextBox 94">
            <a:extLst>
              <a:ext uri="{FF2B5EF4-FFF2-40B4-BE49-F238E27FC236}">
                <a16:creationId xmlns:a16="http://schemas.microsoft.com/office/drawing/2014/main" id="{4928BEDE-9865-D44A-A0E7-726D9C90CBB3}"/>
              </a:ext>
            </a:extLst>
          </p:cNvPr>
          <p:cNvSpPr txBox="1"/>
          <p:nvPr/>
        </p:nvSpPr>
        <p:spPr>
          <a:xfrm flipH="1">
            <a:off x="7568464" y="3329695"/>
            <a:ext cx="5527266" cy="464871"/>
          </a:xfrm>
          <a:prstGeom prst="rect">
            <a:avLst/>
          </a:prstGeom>
          <a:noFill/>
        </p:spPr>
        <p:txBody>
          <a:bodyPr wrap="square" rtlCol="0">
            <a:spAutoFit/>
          </a:bodyPr>
          <a:lstStyle/>
          <a:p>
            <a:pPr>
              <a:lnSpc>
                <a:spcPct val="150000"/>
              </a:lnSpc>
            </a:pPr>
            <a:r>
              <a:rPr lang="en-US" dirty="0"/>
              <a:t>a “micro-blogging” platform 17+</a:t>
            </a:r>
            <a:endParaRPr lang="en-US" b="1" dirty="0">
              <a:solidFill>
                <a:schemeClr val="bg1"/>
              </a:solidFill>
              <a:latin typeface="+mj-lt"/>
            </a:endParaRPr>
          </a:p>
        </p:txBody>
      </p:sp>
      <p:sp>
        <p:nvSpPr>
          <p:cNvPr id="96" name="TextBox 95">
            <a:extLst>
              <a:ext uri="{FF2B5EF4-FFF2-40B4-BE49-F238E27FC236}">
                <a16:creationId xmlns:a16="http://schemas.microsoft.com/office/drawing/2014/main" id="{61DF00C1-FC8F-2A48-B2C3-C57E8A0A4659}"/>
              </a:ext>
            </a:extLst>
          </p:cNvPr>
          <p:cNvSpPr txBox="1"/>
          <p:nvPr/>
        </p:nvSpPr>
        <p:spPr>
          <a:xfrm flipH="1">
            <a:off x="8127327" y="2641254"/>
            <a:ext cx="4656687" cy="464871"/>
          </a:xfrm>
          <a:prstGeom prst="rect">
            <a:avLst/>
          </a:prstGeom>
          <a:noFill/>
        </p:spPr>
        <p:txBody>
          <a:bodyPr wrap="square" rtlCol="0">
            <a:spAutoFit/>
          </a:bodyPr>
          <a:lstStyle/>
          <a:p>
            <a:pPr>
              <a:lnSpc>
                <a:spcPct val="150000"/>
              </a:lnSpc>
            </a:pPr>
            <a:r>
              <a:rPr lang="en-US" dirty="0"/>
              <a:t>This 17+ app for sharing secrets</a:t>
            </a:r>
            <a:endParaRPr lang="en-US" b="1" dirty="0">
              <a:solidFill>
                <a:schemeClr val="bg1"/>
              </a:solidFill>
              <a:latin typeface="+mj-lt"/>
            </a:endParaRPr>
          </a:p>
        </p:txBody>
      </p:sp>
      <p:sp>
        <p:nvSpPr>
          <p:cNvPr id="97" name="TextBox 96">
            <a:extLst>
              <a:ext uri="{FF2B5EF4-FFF2-40B4-BE49-F238E27FC236}">
                <a16:creationId xmlns:a16="http://schemas.microsoft.com/office/drawing/2014/main" id="{753C4428-076A-D04F-8C38-78A9AA2A5FEB}"/>
              </a:ext>
            </a:extLst>
          </p:cNvPr>
          <p:cNvSpPr txBox="1"/>
          <p:nvPr/>
        </p:nvSpPr>
        <p:spPr>
          <a:xfrm flipH="1">
            <a:off x="8770016" y="1889068"/>
            <a:ext cx="3459129" cy="880369"/>
          </a:xfrm>
          <a:prstGeom prst="rect">
            <a:avLst/>
          </a:prstGeom>
          <a:noFill/>
        </p:spPr>
        <p:txBody>
          <a:bodyPr wrap="square" rtlCol="0">
            <a:spAutoFit/>
          </a:bodyPr>
          <a:lstStyle/>
          <a:p>
            <a:pPr>
              <a:lnSpc>
                <a:spcPct val="150000"/>
              </a:lnSpc>
            </a:pPr>
            <a:r>
              <a:rPr lang="en-US" dirty="0"/>
              <a:t>a video chatting app – open to anyone</a:t>
            </a:r>
            <a:endParaRPr lang="en-US" b="1" dirty="0">
              <a:solidFill>
                <a:schemeClr val="bg1"/>
              </a:solidFill>
              <a:latin typeface="+mj-lt"/>
            </a:endParaRPr>
          </a:p>
        </p:txBody>
      </p:sp>
    </p:spTree>
    <p:extLst>
      <p:ext uri="{BB962C8B-B14F-4D97-AF65-F5344CB8AC3E}">
        <p14:creationId xmlns:p14="http://schemas.microsoft.com/office/powerpoint/2010/main" val="12228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59086" y="4732653"/>
            <a:ext cx="725332" cy="725332"/>
            <a:chOff x="5538731" y="2658882"/>
            <a:chExt cx="1004951" cy="1004951"/>
          </a:xfrm>
        </p:grpSpPr>
        <p:sp>
          <p:nvSpPr>
            <p:cNvPr id="7" name="Diamond 6"/>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886243" y="3006038"/>
              <a:ext cx="310633" cy="310633"/>
              <a:chOff x="128589" y="4298950"/>
              <a:chExt cx="298450" cy="298450"/>
            </a:xfrm>
            <a:solidFill>
              <a:schemeClr val="bg1"/>
            </a:solidFill>
          </p:grpSpPr>
          <p:sp>
            <p:nvSpPr>
              <p:cNvPr id="9"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8" name="Group 17"/>
          <p:cNvGrpSpPr/>
          <p:nvPr/>
        </p:nvGrpSpPr>
        <p:grpSpPr>
          <a:xfrm>
            <a:off x="4253473" y="5349738"/>
            <a:ext cx="725332" cy="725332"/>
            <a:chOff x="5538725" y="2658879"/>
            <a:chExt cx="1004950" cy="1004950"/>
          </a:xfrm>
        </p:grpSpPr>
        <p:sp>
          <p:nvSpPr>
            <p:cNvPr id="19" name="Diamond 18"/>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886243" y="3006038"/>
              <a:ext cx="310632" cy="310632"/>
              <a:chOff x="128589" y="4298950"/>
              <a:chExt cx="298450" cy="298450"/>
            </a:xfrm>
            <a:solidFill>
              <a:schemeClr val="bg1"/>
            </a:solidFill>
          </p:grpSpPr>
          <p:sp>
            <p:nvSpPr>
              <p:cNvPr id="21"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0" name="Group 29"/>
          <p:cNvGrpSpPr/>
          <p:nvPr/>
        </p:nvGrpSpPr>
        <p:grpSpPr>
          <a:xfrm>
            <a:off x="3634379" y="5955892"/>
            <a:ext cx="725332" cy="725332"/>
            <a:chOff x="5538725" y="2658879"/>
            <a:chExt cx="1004950" cy="1004950"/>
          </a:xfrm>
        </p:grpSpPr>
        <p:sp>
          <p:nvSpPr>
            <p:cNvPr id="31" name="Diamond 30"/>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886243" y="3006038"/>
              <a:ext cx="310632" cy="310632"/>
              <a:chOff x="128589" y="4298950"/>
              <a:chExt cx="298450" cy="298450"/>
            </a:xfrm>
            <a:solidFill>
              <a:schemeClr val="bg1"/>
            </a:solidFill>
          </p:grpSpPr>
          <p:sp>
            <p:nvSpPr>
              <p:cNvPr id="33"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41" name="TextBox 40"/>
          <p:cNvSpPr txBox="1"/>
          <p:nvPr/>
        </p:nvSpPr>
        <p:spPr>
          <a:xfrm flipH="1">
            <a:off x="4216418" y="6354345"/>
            <a:ext cx="4702094" cy="464871"/>
          </a:xfrm>
          <a:prstGeom prst="rect">
            <a:avLst/>
          </a:prstGeom>
          <a:noFill/>
        </p:spPr>
        <p:txBody>
          <a:bodyPr wrap="square" rtlCol="0">
            <a:spAutoFit/>
          </a:bodyPr>
          <a:lstStyle/>
          <a:p>
            <a:pPr>
              <a:lnSpc>
                <a:spcPct val="150000"/>
              </a:lnSpc>
            </a:pPr>
            <a:r>
              <a:rPr lang="en-US" dirty="0"/>
              <a:t>This is an anonymous messenger app</a:t>
            </a:r>
            <a:endParaRPr lang="en-US" b="1" dirty="0">
              <a:solidFill>
                <a:schemeClr val="bg1"/>
              </a:solidFill>
              <a:latin typeface="+mj-lt"/>
            </a:endParaRPr>
          </a:p>
        </p:txBody>
      </p:sp>
      <p:grpSp>
        <p:nvGrpSpPr>
          <p:cNvPr id="42" name="Group 41"/>
          <p:cNvGrpSpPr/>
          <p:nvPr/>
        </p:nvGrpSpPr>
        <p:grpSpPr>
          <a:xfrm flipH="1">
            <a:off x="0" y="5753100"/>
            <a:ext cx="1104900" cy="1104900"/>
            <a:chOff x="11087100" y="5753100"/>
            <a:chExt cx="1104900" cy="1104900"/>
          </a:xfrm>
        </p:grpSpPr>
        <p:sp>
          <p:nvSpPr>
            <p:cNvPr id="43" name="Right Triangle 42"/>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45" name="Group 44"/>
          <p:cNvGrpSpPr/>
          <p:nvPr/>
        </p:nvGrpSpPr>
        <p:grpSpPr>
          <a:xfrm>
            <a:off x="1417599" y="753717"/>
            <a:ext cx="3541487" cy="2278827"/>
            <a:chOff x="5970870" y="1371600"/>
            <a:chExt cx="3541487" cy="2278827"/>
          </a:xfrm>
        </p:grpSpPr>
        <p:sp>
          <p:nvSpPr>
            <p:cNvPr id="46" name="TextBox 45"/>
            <p:cNvSpPr txBox="1"/>
            <p:nvPr/>
          </p:nvSpPr>
          <p:spPr>
            <a:xfrm>
              <a:off x="5970870" y="1834545"/>
              <a:ext cx="3541487" cy="1815882"/>
            </a:xfrm>
            <a:prstGeom prst="rect">
              <a:avLst/>
            </a:prstGeom>
            <a:noFill/>
          </p:spPr>
          <p:txBody>
            <a:bodyPr wrap="square" rtlCol="0">
              <a:spAutoFit/>
            </a:bodyPr>
            <a:lstStyle/>
            <a:p>
              <a:r>
                <a:rPr lang="en-US" sz="2800" spc="300" dirty="0">
                  <a:latin typeface="+mj-lt"/>
                </a:rPr>
                <a:t>APPS EVERY PARENTS SHOULD KNOW ABOUT IN 2020.</a:t>
              </a:r>
              <a:endParaRPr lang="en-US" sz="2800" spc="300" dirty="0">
                <a:solidFill>
                  <a:schemeClr val="accent1"/>
                </a:solidFill>
                <a:latin typeface="+mj-lt"/>
              </a:endParaRPr>
            </a:p>
          </p:txBody>
        </p:sp>
        <p:grpSp>
          <p:nvGrpSpPr>
            <p:cNvPr id="47" name="Group 46"/>
            <p:cNvGrpSpPr/>
            <p:nvPr/>
          </p:nvGrpSpPr>
          <p:grpSpPr>
            <a:xfrm>
              <a:off x="6099175" y="1371600"/>
              <a:ext cx="2466975" cy="0"/>
              <a:chOff x="6715125" y="1238250"/>
              <a:chExt cx="2466975" cy="0"/>
            </a:xfrm>
          </p:grpSpPr>
          <p:cxnSp>
            <p:nvCxnSpPr>
              <p:cNvPr id="48" name="Straight Connector 47"/>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50" name="TextBox 49"/>
          <p:cNvSpPr txBox="1"/>
          <p:nvPr/>
        </p:nvSpPr>
        <p:spPr>
          <a:xfrm rot="16200000">
            <a:off x="-1269051" y="2306744"/>
            <a:ext cx="3822374" cy="339837"/>
          </a:xfrm>
          <a:prstGeom prst="rect">
            <a:avLst/>
          </a:prstGeom>
          <a:noFill/>
        </p:spPr>
        <p:txBody>
          <a:bodyPr wrap="square" rtlCol="0">
            <a:spAutoFit/>
          </a:bodyPr>
          <a:lstStyle/>
          <a:p>
            <a:pPr marL="171450" indent="-171450" algn="r">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sp>
        <p:nvSpPr>
          <p:cNvPr id="56" name="TextBox 55">
            <a:extLst>
              <a:ext uri="{FF2B5EF4-FFF2-40B4-BE49-F238E27FC236}">
                <a16:creationId xmlns:a16="http://schemas.microsoft.com/office/drawing/2014/main" id="{98114544-9FB3-4E45-95EA-6D83D3969190}"/>
              </a:ext>
            </a:extLst>
          </p:cNvPr>
          <p:cNvSpPr txBox="1"/>
          <p:nvPr/>
        </p:nvSpPr>
        <p:spPr>
          <a:xfrm flipH="1">
            <a:off x="4872564" y="5803792"/>
            <a:ext cx="5163000" cy="464871"/>
          </a:xfrm>
          <a:prstGeom prst="rect">
            <a:avLst/>
          </a:prstGeom>
          <a:noFill/>
        </p:spPr>
        <p:txBody>
          <a:bodyPr wrap="square" rtlCol="0">
            <a:spAutoFit/>
          </a:bodyPr>
          <a:lstStyle/>
          <a:p>
            <a:pPr>
              <a:lnSpc>
                <a:spcPct val="150000"/>
              </a:lnSpc>
            </a:pPr>
            <a:r>
              <a:rPr lang="en-US" dirty="0"/>
              <a:t>Periscope is an American live video streaming app</a:t>
            </a:r>
            <a:endParaRPr lang="en-US" b="1" dirty="0">
              <a:solidFill>
                <a:schemeClr val="bg1"/>
              </a:solidFill>
              <a:latin typeface="+mj-lt"/>
            </a:endParaRPr>
          </a:p>
        </p:txBody>
      </p:sp>
      <p:sp>
        <p:nvSpPr>
          <p:cNvPr id="57" name="TextBox 56">
            <a:extLst>
              <a:ext uri="{FF2B5EF4-FFF2-40B4-BE49-F238E27FC236}">
                <a16:creationId xmlns:a16="http://schemas.microsoft.com/office/drawing/2014/main" id="{AA4E600D-4747-E540-870D-E77D5430D67F}"/>
              </a:ext>
            </a:extLst>
          </p:cNvPr>
          <p:cNvSpPr txBox="1"/>
          <p:nvPr/>
        </p:nvSpPr>
        <p:spPr>
          <a:xfrm flipH="1">
            <a:off x="5514906" y="5132288"/>
            <a:ext cx="6935001" cy="464871"/>
          </a:xfrm>
          <a:prstGeom prst="rect">
            <a:avLst/>
          </a:prstGeom>
          <a:noFill/>
        </p:spPr>
        <p:txBody>
          <a:bodyPr wrap="square" rtlCol="0">
            <a:spAutoFit/>
          </a:bodyPr>
          <a:lstStyle/>
          <a:p>
            <a:pPr>
              <a:lnSpc>
                <a:spcPct val="150000"/>
              </a:lnSpc>
            </a:pPr>
            <a:r>
              <a:rPr lang="en-US" dirty="0"/>
              <a:t>cross-platform messaging and Voice over IP service</a:t>
            </a:r>
            <a:endParaRPr lang="en-US" b="1" dirty="0">
              <a:solidFill>
                <a:schemeClr val="bg1"/>
              </a:solidFill>
              <a:latin typeface="+mj-lt"/>
            </a:endParaRPr>
          </a:p>
        </p:txBody>
      </p:sp>
      <p:grpSp>
        <p:nvGrpSpPr>
          <p:cNvPr id="58" name="Group 57">
            <a:extLst>
              <a:ext uri="{FF2B5EF4-FFF2-40B4-BE49-F238E27FC236}">
                <a16:creationId xmlns:a16="http://schemas.microsoft.com/office/drawing/2014/main" id="{D6A92933-351B-0141-B64A-1A85601247F2}"/>
              </a:ext>
            </a:extLst>
          </p:cNvPr>
          <p:cNvGrpSpPr/>
          <p:nvPr/>
        </p:nvGrpSpPr>
        <p:grpSpPr>
          <a:xfrm>
            <a:off x="5594202" y="4044144"/>
            <a:ext cx="725332" cy="725332"/>
            <a:chOff x="5538731" y="2658882"/>
            <a:chExt cx="1004951" cy="1004951"/>
          </a:xfrm>
        </p:grpSpPr>
        <p:sp>
          <p:nvSpPr>
            <p:cNvPr id="59" name="Diamond 58">
              <a:extLst>
                <a:ext uri="{FF2B5EF4-FFF2-40B4-BE49-F238E27FC236}">
                  <a16:creationId xmlns:a16="http://schemas.microsoft.com/office/drawing/2014/main" id="{9B41C097-D9D9-5D46-A684-06CBDDF0942B}"/>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A4DF689-ABBD-E44C-9D3C-714E03F92D23}"/>
                </a:ext>
              </a:extLst>
            </p:cNvPr>
            <p:cNvGrpSpPr/>
            <p:nvPr/>
          </p:nvGrpSpPr>
          <p:grpSpPr>
            <a:xfrm>
              <a:off x="5886243" y="3006038"/>
              <a:ext cx="310633" cy="310633"/>
              <a:chOff x="128589" y="4298950"/>
              <a:chExt cx="298450" cy="298450"/>
            </a:xfrm>
            <a:solidFill>
              <a:schemeClr val="bg1"/>
            </a:solidFill>
          </p:grpSpPr>
          <p:sp>
            <p:nvSpPr>
              <p:cNvPr id="61" name="Freeform 178">
                <a:extLst>
                  <a:ext uri="{FF2B5EF4-FFF2-40B4-BE49-F238E27FC236}">
                    <a16:creationId xmlns:a16="http://schemas.microsoft.com/office/drawing/2014/main" id="{F8A9D55D-4415-9C40-BE32-8B91B054B67B}"/>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79">
                <a:extLst>
                  <a:ext uri="{FF2B5EF4-FFF2-40B4-BE49-F238E27FC236}">
                    <a16:creationId xmlns:a16="http://schemas.microsoft.com/office/drawing/2014/main" id="{EF55AE36-EEE1-D447-AFBB-4C8626FA65FF}"/>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80">
                <a:extLst>
                  <a:ext uri="{FF2B5EF4-FFF2-40B4-BE49-F238E27FC236}">
                    <a16:creationId xmlns:a16="http://schemas.microsoft.com/office/drawing/2014/main" id="{9954F2ED-617A-1D42-B383-5D2C4EE4E9D9}"/>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181">
                <a:extLst>
                  <a:ext uri="{FF2B5EF4-FFF2-40B4-BE49-F238E27FC236}">
                    <a16:creationId xmlns:a16="http://schemas.microsoft.com/office/drawing/2014/main" id="{2520019B-1C66-6341-8280-682E04F16195}"/>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82">
                <a:extLst>
                  <a:ext uri="{FF2B5EF4-FFF2-40B4-BE49-F238E27FC236}">
                    <a16:creationId xmlns:a16="http://schemas.microsoft.com/office/drawing/2014/main" id="{B44AED69-B991-5E45-B645-31DF4CC2E74B}"/>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83">
                <a:extLst>
                  <a:ext uri="{FF2B5EF4-FFF2-40B4-BE49-F238E27FC236}">
                    <a16:creationId xmlns:a16="http://schemas.microsoft.com/office/drawing/2014/main" id="{642CBC14-17DE-174E-88B4-2A7F27ECCBC5}"/>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67" name="Group 66">
            <a:extLst>
              <a:ext uri="{FF2B5EF4-FFF2-40B4-BE49-F238E27FC236}">
                <a16:creationId xmlns:a16="http://schemas.microsoft.com/office/drawing/2014/main" id="{84066733-F327-FF44-9D26-87C19D6E7499}"/>
              </a:ext>
            </a:extLst>
          </p:cNvPr>
          <p:cNvGrpSpPr/>
          <p:nvPr/>
        </p:nvGrpSpPr>
        <p:grpSpPr>
          <a:xfrm>
            <a:off x="6237475" y="3335710"/>
            <a:ext cx="725332" cy="725332"/>
            <a:chOff x="5538731" y="2658882"/>
            <a:chExt cx="1004951" cy="1004951"/>
          </a:xfrm>
        </p:grpSpPr>
        <p:sp>
          <p:nvSpPr>
            <p:cNvPr id="68" name="Diamond 67">
              <a:extLst>
                <a:ext uri="{FF2B5EF4-FFF2-40B4-BE49-F238E27FC236}">
                  <a16:creationId xmlns:a16="http://schemas.microsoft.com/office/drawing/2014/main" id="{FD95FB82-9431-C642-BE97-133D9E3B65B0}"/>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27172772-C148-A94D-A684-A6E6747813FA}"/>
                </a:ext>
              </a:extLst>
            </p:cNvPr>
            <p:cNvGrpSpPr/>
            <p:nvPr/>
          </p:nvGrpSpPr>
          <p:grpSpPr>
            <a:xfrm>
              <a:off x="5886243" y="3006038"/>
              <a:ext cx="310633" cy="310633"/>
              <a:chOff x="128589" y="4298950"/>
              <a:chExt cx="298450" cy="298450"/>
            </a:xfrm>
            <a:solidFill>
              <a:schemeClr val="bg1"/>
            </a:solidFill>
          </p:grpSpPr>
          <p:sp>
            <p:nvSpPr>
              <p:cNvPr id="70" name="Freeform 178">
                <a:extLst>
                  <a:ext uri="{FF2B5EF4-FFF2-40B4-BE49-F238E27FC236}">
                    <a16:creationId xmlns:a16="http://schemas.microsoft.com/office/drawing/2014/main" id="{5E56D6D5-EFCB-9442-AA38-E944E0DF0C61}"/>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179">
                <a:extLst>
                  <a:ext uri="{FF2B5EF4-FFF2-40B4-BE49-F238E27FC236}">
                    <a16:creationId xmlns:a16="http://schemas.microsoft.com/office/drawing/2014/main" id="{E6CA743A-6B83-0E49-A0AA-64D567271C22}"/>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80">
                <a:extLst>
                  <a:ext uri="{FF2B5EF4-FFF2-40B4-BE49-F238E27FC236}">
                    <a16:creationId xmlns:a16="http://schemas.microsoft.com/office/drawing/2014/main" id="{5C27BFE4-D0E9-A04E-885F-793B235F252A}"/>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181">
                <a:extLst>
                  <a:ext uri="{FF2B5EF4-FFF2-40B4-BE49-F238E27FC236}">
                    <a16:creationId xmlns:a16="http://schemas.microsoft.com/office/drawing/2014/main" id="{6D76D82A-D9FA-2E41-A216-49F544BF8E55}"/>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82">
                <a:extLst>
                  <a:ext uri="{FF2B5EF4-FFF2-40B4-BE49-F238E27FC236}">
                    <a16:creationId xmlns:a16="http://schemas.microsoft.com/office/drawing/2014/main" id="{DDA3CDF7-7819-5145-93CB-0E296914C24F}"/>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83">
                <a:extLst>
                  <a:ext uri="{FF2B5EF4-FFF2-40B4-BE49-F238E27FC236}">
                    <a16:creationId xmlns:a16="http://schemas.microsoft.com/office/drawing/2014/main" id="{8BBD90B6-1652-B342-9FB6-128F1B7F5F40}"/>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6" name="Group 75">
            <a:extLst>
              <a:ext uri="{FF2B5EF4-FFF2-40B4-BE49-F238E27FC236}">
                <a16:creationId xmlns:a16="http://schemas.microsoft.com/office/drawing/2014/main" id="{97309B61-F75B-BA42-AF14-0C7BDAE5D72F}"/>
              </a:ext>
            </a:extLst>
          </p:cNvPr>
          <p:cNvGrpSpPr/>
          <p:nvPr/>
        </p:nvGrpSpPr>
        <p:grpSpPr>
          <a:xfrm>
            <a:off x="6910215" y="2676300"/>
            <a:ext cx="725332" cy="725332"/>
            <a:chOff x="5538731" y="2658882"/>
            <a:chExt cx="1004951" cy="1004951"/>
          </a:xfrm>
        </p:grpSpPr>
        <p:sp>
          <p:nvSpPr>
            <p:cNvPr id="77" name="Diamond 76">
              <a:extLst>
                <a:ext uri="{FF2B5EF4-FFF2-40B4-BE49-F238E27FC236}">
                  <a16:creationId xmlns:a16="http://schemas.microsoft.com/office/drawing/2014/main" id="{197B6B2D-80B0-A94A-8E53-D12F78106F61}"/>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DBF04F86-7645-D44D-8776-C1599317B7D3}"/>
                </a:ext>
              </a:extLst>
            </p:cNvPr>
            <p:cNvGrpSpPr/>
            <p:nvPr/>
          </p:nvGrpSpPr>
          <p:grpSpPr>
            <a:xfrm>
              <a:off x="5886243" y="3006038"/>
              <a:ext cx="310633" cy="310633"/>
              <a:chOff x="128589" y="4298950"/>
              <a:chExt cx="298450" cy="298450"/>
            </a:xfrm>
            <a:solidFill>
              <a:schemeClr val="bg1"/>
            </a:solidFill>
          </p:grpSpPr>
          <p:sp>
            <p:nvSpPr>
              <p:cNvPr id="79" name="Freeform 178">
                <a:extLst>
                  <a:ext uri="{FF2B5EF4-FFF2-40B4-BE49-F238E27FC236}">
                    <a16:creationId xmlns:a16="http://schemas.microsoft.com/office/drawing/2014/main" id="{A6CC5FF5-F371-194C-AE22-F9714A1C299F}"/>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179">
                <a:extLst>
                  <a:ext uri="{FF2B5EF4-FFF2-40B4-BE49-F238E27FC236}">
                    <a16:creationId xmlns:a16="http://schemas.microsoft.com/office/drawing/2014/main" id="{56129A40-7555-134B-B950-4A49926AEB71}"/>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180">
                <a:extLst>
                  <a:ext uri="{FF2B5EF4-FFF2-40B4-BE49-F238E27FC236}">
                    <a16:creationId xmlns:a16="http://schemas.microsoft.com/office/drawing/2014/main" id="{260BA019-F84A-C34F-B994-C50FD2D863D5}"/>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81">
                <a:extLst>
                  <a:ext uri="{FF2B5EF4-FFF2-40B4-BE49-F238E27FC236}">
                    <a16:creationId xmlns:a16="http://schemas.microsoft.com/office/drawing/2014/main" id="{96CFE27C-9E73-7143-98AA-F1444B28E705}"/>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82">
                <a:extLst>
                  <a:ext uri="{FF2B5EF4-FFF2-40B4-BE49-F238E27FC236}">
                    <a16:creationId xmlns:a16="http://schemas.microsoft.com/office/drawing/2014/main" id="{8F106D11-B6AE-554B-9E61-65D86EB714E0}"/>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83">
                <a:extLst>
                  <a:ext uri="{FF2B5EF4-FFF2-40B4-BE49-F238E27FC236}">
                    <a16:creationId xmlns:a16="http://schemas.microsoft.com/office/drawing/2014/main" id="{C65C6E78-A457-7A44-8FB9-BA347EE7109B}"/>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5" name="Group 84">
            <a:extLst>
              <a:ext uri="{FF2B5EF4-FFF2-40B4-BE49-F238E27FC236}">
                <a16:creationId xmlns:a16="http://schemas.microsoft.com/office/drawing/2014/main" id="{B275A97C-9D91-904F-A113-5D2905B3C0C3}"/>
              </a:ext>
            </a:extLst>
          </p:cNvPr>
          <p:cNvGrpSpPr/>
          <p:nvPr/>
        </p:nvGrpSpPr>
        <p:grpSpPr>
          <a:xfrm>
            <a:off x="7512610" y="2022961"/>
            <a:ext cx="725332" cy="725332"/>
            <a:chOff x="5538731" y="2658882"/>
            <a:chExt cx="1004951" cy="1004951"/>
          </a:xfrm>
        </p:grpSpPr>
        <p:sp>
          <p:nvSpPr>
            <p:cNvPr id="86" name="Diamond 85">
              <a:extLst>
                <a:ext uri="{FF2B5EF4-FFF2-40B4-BE49-F238E27FC236}">
                  <a16:creationId xmlns:a16="http://schemas.microsoft.com/office/drawing/2014/main" id="{689C3A6D-5D58-324F-AB12-3EDF94409BE9}"/>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C5FB7D26-8921-C846-AE26-6AAF8C232F4D}"/>
                </a:ext>
              </a:extLst>
            </p:cNvPr>
            <p:cNvGrpSpPr/>
            <p:nvPr/>
          </p:nvGrpSpPr>
          <p:grpSpPr>
            <a:xfrm>
              <a:off x="5886243" y="3006038"/>
              <a:ext cx="310633" cy="310633"/>
              <a:chOff x="128589" y="4298950"/>
              <a:chExt cx="298450" cy="298450"/>
            </a:xfrm>
            <a:solidFill>
              <a:schemeClr val="bg1"/>
            </a:solidFill>
          </p:grpSpPr>
          <p:sp>
            <p:nvSpPr>
              <p:cNvPr id="88" name="Freeform 178">
                <a:extLst>
                  <a:ext uri="{FF2B5EF4-FFF2-40B4-BE49-F238E27FC236}">
                    <a16:creationId xmlns:a16="http://schemas.microsoft.com/office/drawing/2014/main" id="{2151A641-AF84-5041-A61F-F5FEFB73B230}"/>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179">
                <a:extLst>
                  <a:ext uri="{FF2B5EF4-FFF2-40B4-BE49-F238E27FC236}">
                    <a16:creationId xmlns:a16="http://schemas.microsoft.com/office/drawing/2014/main" id="{B4915E08-6512-5C4E-AA21-EE426AAFEF0D}"/>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180">
                <a:extLst>
                  <a:ext uri="{FF2B5EF4-FFF2-40B4-BE49-F238E27FC236}">
                    <a16:creationId xmlns:a16="http://schemas.microsoft.com/office/drawing/2014/main" id="{45B2812A-397A-2746-A919-34E311FE8475}"/>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181">
                <a:extLst>
                  <a:ext uri="{FF2B5EF4-FFF2-40B4-BE49-F238E27FC236}">
                    <a16:creationId xmlns:a16="http://schemas.microsoft.com/office/drawing/2014/main" id="{98C2CB28-6ACC-E049-8D0D-A64BEB647D17}"/>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182">
                <a:extLst>
                  <a:ext uri="{FF2B5EF4-FFF2-40B4-BE49-F238E27FC236}">
                    <a16:creationId xmlns:a16="http://schemas.microsoft.com/office/drawing/2014/main" id="{1A4571A3-1716-9F45-9BEE-21FAEA582617}"/>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183">
                <a:extLst>
                  <a:ext uri="{FF2B5EF4-FFF2-40B4-BE49-F238E27FC236}">
                    <a16:creationId xmlns:a16="http://schemas.microsoft.com/office/drawing/2014/main" id="{5AEC18E7-84CE-5A4C-AC7A-E3083D7AD5E0}"/>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4" name="TextBox 93">
            <a:extLst>
              <a:ext uri="{FF2B5EF4-FFF2-40B4-BE49-F238E27FC236}">
                <a16:creationId xmlns:a16="http://schemas.microsoft.com/office/drawing/2014/main" id="{0EB3C3F8-75B4-6343-8A9F-739A830256F9}"/>
              </a:ext>
            </a:extLst>
          </p:cNvPr>
          <p:cNvSpPr txBox="1"/>
          <p:nvPr/>
        </p:nvSpPr>
        <p:spPr>
          <a:xfrm flipH="1">
            <a:off x="6073408" y="4458719"/>
            <a:ext cx="6118592" cy="464871"/>
          </a:xfrm>
          <a:prstGeom prst="rect">
            <a:avLst/>
          </a:prstGeom>
          <a:noFill/>
        </p:spPr>
        <p:txBody>
          <a:bodyPr wrap="square" rtlCol="0">
            <a:spAutoFit/>
          </a:bodyPr>
          <a:lstStyle/>
          <a:p>
            <a:pPr>
              <a:lnSpc>
                <a:spcPct val="150000"/>
              </a:lnSpc>
            </a:pPr>
            <a:r>
              <a:rPr lang="en-US" dirty="0"/>
              <a:t>an online dating application based on geosocial networking</a:t>
            </a:r>
            <a:endParaRPr lang="en-US" b="1" dirty="0">
              <a:solidFill>
                <a:schemeClr val="bg1"/>
              </a:solidFill>
              <a:latin typeface="+mj-lt"/>
            </a:endParaRPr>
          </a:p>
        </p:txBody>
      </p:sp>
      <p:sp>
        <p:nvSpPr>
          <p:cNvPr id="95" name="TextBox 94">
            <a:extLst>
              <a:ext uri="{FF2B5EF4-FFF2-40B4-BE49-F238E27FC236}">
                <a16:creationId xmlns:a16="http://schemas.microsoft.com/office/drawing/2014/main" id="{4928BEDE-9865-D44A-A0E7-726D9C90CBB3}"/>
              </a:ext>
            </a:extLst>
          </p:cNvPr>
          <p:cNvSpPr txBox="1"/>
          <p:nvPr/>
        </p:nvSpPr>
        <p:spPr>
          <a:xfrm flipH="1">
            <a:off x="6776195" y="3685969"/>
            <a:ext cx="6570527" cy="464871"/>
          </a:xfrm>
          <a:prstGeom prst="rect">
            <a:avLst/>
          </a:prstGeom>
          <a:noFill/>
        </p:spPr>
        <p:txBody>
          <a:bodyPr wrap="square" rtlCol="0">
            <a:spAutoFit/>
          </a:bodyPr>
          <a:lstStyle/>
          <a:p>
            <a:pPr>
              <a:lnSpc>
                <a:spcPct val="150000"/>
              </a:lnSpc>
            </a:pPr>
            <a:r>
              <a:rPr lang="en-US" dirty="0" err="1"/>
              <a:t>Bigo</a:t>
            </a:r>
            <a:r>
              <a:rPr lang="en-US" dirty="0"/>
              <a:t> is a live streaming app. It is rated for teens 17 +</a:t>
            </a:r>
            <a:endParaRPr lang="en-US" b="1" dirty="0">
              <a:solidFill>
                <a:schemeClr val="bg1"/>
              </a:solidFill>
              <a:latin typeface="+mj-lt"/>
            </a:endParaRPr>
          </a:p>
        </p:txBody>
      </p:sp>
      <p:sp>
        <p:nvSpPr>
          <p:cNvPr id="96" name="TextBox 95">
            <a:extLst>
              <a:ext uri="{FF2B5EF4-FFF2-40B4-BE49-F238E27FC236}">
                <a16:creationId xmlns:a16="http://schemas.microsoft.com/office/drawing/2014/main" id="{61DF00C1-FC8F-2A48-B2C3-C57E8A0A4659}"/>
              </a:ext>
            </a:extLst>
          </p:cNvPr>
          <p:cNvSpPr txBox="1"/>
          <p:nvPr/>
        </p:nvSpPr>
        <p:spPr>
          <a:xfrm flipH="1">
            <a:off x="7405398" y="3015113"/>
            <a:ext cx="4312694" cy="464871"/>
          </a:xfrm>
          <a:prstGeom prst="rect">
            <a:avLst/>
          </a:prstGeom>
          <a:noFill/>
        </p:spPr>
        <p:txBody>
          <a:bodyPr wrap="square" rtlCol="0">
            <a:spAutoFit/>
          </a:bodyPr>
          <a:lstStyle/>
          <a:p>
            <a:pPr>
              <a:lnSpc>
                <a:spcPct val="150000"/>
              </a:lnSpc>
            </a:pPr>
            <a:r>
              <a:rPr lang="en-US" dirty="0"/>
              <a:t>free online chat website</a:t>
            </a:r>
            <a:endParaRPr lang="en-US" b="1" dirty="0">
              <a:solidFill>
                <a:schemeClr val="bg1"/>
              </a:solidFill>
              <a:latin typeface="+mj-lt"/>
            </a:endParaRPr>
          </a:p>
        </p:txBody>
      </p:sp>
      <p:sp>
        <p:nvSpPr>
          <p:cNvPr id="97" name="TextBox 96">
            <a:extLst>
              <a:ext uri="{FF2B5EF4-FFF2-40B4-BE49-F238E27FC236}">
                <a16:creationId xmlns:a16="http://schemas.microsoft.com/office/drawing/2014/main" id="{753C4428-076A-D04F-8C38-78A9AA2A5FEB}"/>
              </a:ext>
            </a:extLst>
          </p:cNvPr>
          <p:cNvSpPr txBox="1"/>
          <p:nvPr/>
        </p:nvSpPr>
        <p:spPr>
          <a:xfrm flipH="1">
            <a:off x="8010941" y="2367826"/>
            <a:ext cx="3708841" cy="464871"/>
          </a:xfrm>
          <a:prstGeom prst="rect">
            <a:avLst/>
          </a:prstGeom>
          <a:noFill/>
        </p:spPr>
        <p:txBody>
          <a:bodyPr wrap="square" rtlCol="0">
            <a:spAutoFit/>
          </a:bodyPr>
          <a:lstStyle/>
          <a:p>
            <a:pPr>
              <a:lnSpc>
                <a:spcPct val="150000"/>
              </a:lnSpc>
            </a:pPr>
            <a:r>
              <a:rPr lang="en-US" dirty="0"/>
              <a:t>This is a virtual world game like SIMS</a:t>
            </a:r>
            <a:endParaRPr lang="en-US" b="1" dirty="0">
              <a:solidFill>
                <a:schemeClr val="bg1"/>
              </a:solidFill>
              <a:latin typeface="+mj-lt"/>
            </a:endParaRPr>
          </a:p>
        </p:txBody>
      </p:sp>
      <p:pic>
        <p:nvPicPr>
          <p:cNvPr id="3" name="Picture 2" descr="A picture containing screenshot&#10;&#10;Description automatically generated">
            <a:extLst>
              <a:ext uri="{FF2B5EF4-FFF2-40B4-BE49-F238E27FC236}">
                <a16:creationId xmlns:a16="http://schemas.microsoft.com/office/drawing/2014/main" id="{20CAB11B-04B4-1F48-B52A-DA02A05A5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94389">
            <a:off x="1599635" y="2612950"/>
            <a:ext cx="7511758" cy="1550625"/>
          </a:xfrm>
          <a:prstGeom prst="rect">
            <a:avLst/>
          </a:prstGeom>
        </p:spPr>
      </p:pic>
      <p:grpSp>
        <p:nvGrpSpPr>
          <p:cNvPr id="98" name="Group 97">
            <a:extLst>
              <a:ext uri="{FF2B5EF4-FFF2-40B4-BE49-F238E27FC236}">
                <a16:creationId xmlns:a16="http://schemas.microsoft.com/office/drawing/2014/main" id="{5C41136D-1DB8-5B4A-A362-C0821B73EC29}"/>
              </a:ext>
            </a:extLst>
          </p:cNvPr>
          <p:cNvGrpSpPr/>
          <p:nvPr/>
        </p:nvGrpSpPr>
        <p:grpSpPr>
          <a:xfrm>
            <a:off x="8193185" y="1411271"/>
            <a:ext cx="725332" cy="725332"/>
            <a:chOff x="5538731" y="2658882"/>
            <a:chExt cx="1004951" cy="1004951"/>
          </a:xfrm>
        </p:grpSpPr>
        <p:sp>
          <p:nvSpPr>
            <p:cNvPr id="99" name="Diamond 98">
              <a:extLst>
                <a:ext uri="{FF2B5EF4-FFF2-40B4-BE49-F238E27FC236}">
                  <a16:creationId xmlns:a16="http://schemas.microsoft.com/office/drawing/2014/main" id="{7DE5C8F3-9ACE-D947-A0E3-37CFF51F6B5C}"/>
                </a:ext>
              </a:extLst>
            </p:cNvPr>
            <p:cNvSpPr/>
            <p:nvPr/>
          </p:nvSpPr>
          <p:spPr>
            <a:xfrm>
              <a:off x="5538725" y="2658879"/>
              <a:ext cx="1004950" cy="1004950"/>
            </a:xfrm>
            <a:prstGeom prst="diamond">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557F53CF-7101-004A-8023-796F160D4177}"/>
                </a:ext>
              </a:extLst>
            </p:cNvPr>
            <p:cNvGrpSpPr/>
            <p:nvPr/>
          </p:nvGrpSpPr>
          <p:grpSpPr>
            <a:xfrm>
              <a:off x="5886243" y="3006038"/>
              <a:ext cx="310633" cy="310633"/>
              <a:chOff x="128589" y="4298950"/>
              <a:chExt cx="298450" cy="298450"/>
            </a:xfrm>
            <a:solidFill>
              <a:schemeClr val="bg1"/>
            </a:solidFill>
          </p:grpSpPr>
          <p:sp>
            <p:nvSpPr>
              <p:cNvPr id="101" name="Freeform 178">
                <a:extLst>
                  <a:ext uri="{FF2B5EF4-FFF2-40B4-BE49-F238E27FC236}">
                    <a16:creationId xmlns:a16="http://schemas.microsoft.com/office/drawing/2014/main" id="{4FCBCE87-9905-8F47-9370-72090C5DB659}"/>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179">
                <a:extLst>
                  <a:ext uri="{FF2B5EF4-FFF2-40B4-BE49-F238E27FC236}">
                    <a16:creationId xmlns:a16="http://schemas.microsoft.com/office/drawing/2014/main" id="{33437BAA-34FA-E044-849F-05FEB6AFF343}"/>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80">
                <a:extLst>
                  <a:ext uri="{FF2B5EF4-FFF2-40B4-BE49-F238E27FC236}">
                    <a16:creationId xmlns:a16="http://schemas.microsoft.com/office/drawing/2014/main" id="{904B4969-5B75-6B4C-BFF3-E2480C0F663A}"/>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181">
                <a:extLst>
                  <a:ext uri="{FF2B5EF4-FFF2-40B4-BE49-F238E27FC236}">
                    <a16:creationId xmlns:a16="http://schemas.microsoft.com/office/drawing/2014/main" id="{2E4C01CB-9055-2646-8A50-40B3FE454763}"/>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182">
                <a:extLst>
                  <a:ext uri="{FF2B5EF4-FFF2-40B4-BE49-F238E27FC236}">
                    <a16:creationId xmlns:a16="http://schemas.microsoft.com/office/drawing/2014/main" id="{F2575843-687F-EF41-BC1B-9C212311FAA2}"/>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83">
                <a:extLst>
                  <a:ext uri="{FF2B5EF4-FFF2-40B4-BE49-F238E27FC236}">
                    <a16:creationId xmlns:a16="http://schemas.microsoft.com/office/drawing/2014/main" id="{3D39203D-A59E-AB41-87D9-30F53BBF3CA7}"/>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07" name="TextBox 106">
            <a:extLst>
              <a:ext uri="{FF2B5EF4-FFF2-40B4-BE49-F238E27FC236}">
                <a16:creationId xmlns:a16="http://schemas.microsoft.com/office/drawing/2014/main" id="{1CEADB89-59D8-9E42-BAE2-FC0ABB2D88A5}"/>
              </a:ext>
            </a:extLst>
          </p:cNvPr>
          <p:cNvSpPr txBox="1"/>
          <p:nvPr/>
        </p:nvSpPr>
        <p:spPr>
          <a:xfrm flipH="1">
            <a:off x="8691516" y="1756136"/>
            <a:ext cx="4057329" cy="464871"/>
          </a:xfrm>
          <a:prstGeom prst="rect">
            <a:avLst/>
          </a:prstGeom>
          <a:noFill/>
        </p:spPr>
        <p:txBody>
          <a:bodyPr wrap="square" rtlCol="0">
            <a:spAutoFit/>
          </a:bodyPr>
          <a:lstStyle/>
          <a:p>
            <a:pPr>
              <a:lnSpc>
                <a:spcPct val="150000"/>
              </a:lnSpc>
            </a:pPr>
            <a:r>
              <a:rPr lang="en-US" dirty="0"/>
              <a:t>walkie-talkie PTT (push-to-talk) app</a:t>
            </a:r>
            <a:endParaRPr lang="en-US" b="1" dirty="0">
              <a:solidFill>
                <a:schemeClr val="bg1"/>
              </a:solidFill>
              <a:latin typeface="+mj-lt"/>
            </a:endParaRPr>
          </a:p>
        </p:txBody>
      </p:sp>
    </p:spTree>
    <p:extLst>
      <p:ext uri="{BB962C8B-B14F-4D97-AF65-F5344CB8AC3E}">
        <p14:creationId xmlns:p14="http://schemas.microsoft.com/office/powerpoint/2010/main" val="356749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screenshot of a video game&#10;&#10;Description automatically generated">
            <a:extLst>
              <a:ext uri="{FF2B5EF4-FFF2-40B4-BE49-F238E27FC236}">
                <a16:creationId xmlns:a16="http://schemas.microsoft.com/office/drawing/2014/main" id="{6E55B9AE-5E49-974F-B6B3-FD5126B5B29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542" b="1122"/>
          <a:stretch/>
        </p:blipFill>
        <p:spPr>
          <a:xfrm>
            <a:off x="7048499" y="1008980"/>
            <a:ext cx="2286000" cy="4837458"/>
          </a:xfr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1320"/>
          <a:stretch/>
        </p:blipFill>
        <p:spPr>
          <a:xfrm>
            <a:off x="6948490" y="911403"/>
            <a:ext cx="2496044" cy="5035196"/>
          </a:xfrm>
          <a:prstGeom prst="rect">
            <a:avLst/>
          </a:prstGeom>
        </p:spPr>
      </p:pic>
      <p:grpSp>
        <p:nvGrpSpPr>
          <p:cNvPr id="21" name="Group 20"/>
          <p:cNvGrpSpPr/>
          <p:nvPr/>
        </p:nvGrpSpPr>
        <p:grpSpPr>
          <a:xfrm flipH="1">
            <a:off x="0" y="5753100"/>
            <a:ext cx="1104900" cy="1104900"/>
            <a:chOff x="11087100" y="5753100"/>
            <a:chExt cx="1104900" cy="1104900"/>
          </a:xfrm>
        </p:grpSpPr>
        <p:sp>
          <p:nvSpPr>
            <p:cNvPr id="22" name="Right Triangle 21"/>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24" name="Group 23"/>
          <p:cNvGrpSpPr/>
          <p:nvPr/>
        </p:nvGrpSpPr>
        <p:grpSpPr>
          <a:xfrm>
            <a:off x="1602118" y="982317"/>
            <a:ext cx="3886840" cy="1047720"/>
            <a:chOff x="5970870" y="1371600"/>
            <a:chExt cx="3886840" cy="1047720"/>
          </a:xfrm>
        </p:grpSpPr>
        <p:sp>
          <p:nvSpPr>
            <p:cNvPr id="25" name="TextBox 24"/>
            <p:cNvSpPr txBox="1"/>
            <p:nvPr/>
          </p:nvSpPr>
          <p:spPr>
            <a:xfrm>
              <a:off x="5970870" y="1834545"/>
              <a:ext cx="3886840" cy="584775"/>
            </a:xfrm>
            <a:prstGeom prst="rect">
              <a:avLst/>
            </a:prstGeom>
            <a:noFill/>
          </p:spPr>
          <p:txBody>
            <a:bodyPr wrap="square" rtlCol="0">
              <a:spAutoFit/>
            </a:bodyPr>
            <a:lstStyle/>
            <a:p>
              <a:r>
                <a:rPr lang="en-US" sz="3200" spc="300" dirty="0">
                  <a:latin typeface="+mj-lt"/>
                </a:rPr>
                <a:t>YOUTUBE</a:t>
              </a:r>
              <a:endParaRPr lang="en-US" sz="3200" spc="300" dirty="0">
                <a:solidFill>
                  <a:schemeClr val="accent1"/>
                </a:solidFill>
                <a:latin typeface="+mj-lt"/>
              </a:endParaRPr>
            </a:p>
          </p:txBody>
        </p:sp>
        <p:grpSp>
          <p:nvGrpSpPr>
            <p:cNvPr id="26" name="Group 25"/>
            <p:cNvGrpSpPr/>
            <p:nvPr/>
          </p:nvGrpSpPr>
          <p:grpSpPr>
            <a:xfrm>
              <a:off x="6099175" y="1371600"/>
              <a:ext cx="2466975" cy="0"/>
              <a:chOff x="6715125" y="1238250"/>
              <a:chExt cx="2466975" cy="0"/>
            </a:xfrm>
          </p:grpSpPr>
          <p:cxnSp>
            <p:nvCxnSpPr>
              <p:cNvPr id="27" name="Straight Connector 26"/>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29" name="TextBox 28"/>
          <p:cNvSpPr txBox="1"/>
          <p:nvPr/>
        </p:nvSpPr>
        <p:spPr>
          <a:xfrm flipH="1">
            <a:off x="1502572" y="2326612"/>
            <a:ext cx="4212428" cy="1477328"/>
          </a:xfrm>
          <a:prstGeom prst="rect">
            <a:avLst/>
          </a:prstGeom>
          <a:noFill/>
        </p:spPr>
        <p:txBody>
          <a:bodyPr wrap="square" rtlCol="0">
            <a:spAutoFit/>
          </a:bodyPr>
          <a:lstStyle/>
          <a:p>
            <a:r>
              <a:rPr lang="en-US" b="1" dirty="0"/>
              <a:t>Purpose: </a:t>
            </a:r>
            <a:r>
              <a:rPr lang="en-US" dirty="0">
                <a:hlinkClick r:id="rId4"/>
              </a:rPr>
              <a:t>YouTube</a:t>
            </a:r>
            <a:r>
              <a:rPr lang="en-US" dirty="0"/>
              <a:t> is a place to house and share your videos. You can control privacy settings. It’s also a great resource for educational videos and entertainment.</a:t>
            </a:r>
          </a:p>
          <a:p>
            <a:endParaRPr lang="en-US" dirty="0"/>
          </a:p>
        </p:txBody>
      </p:sp>
      <p:sp>
        <p:nvSpPr>
          <p:cNvPr id="30" name="TextBox 29"/>
          <p:cNvSpPr txBox="1"/>
          <p:nvPr/>
        </p:nvSpPr>
        <p:spPr>
          <a:xfrm rot="16200000">
            <a:off x="-1269051" y="2338494"/>
            <a:ext cx="3822374" cy="339837"/>
          </a:xfrm>
          <a:prstGeom prst="rect">
            <a:avLst/>
          </a:prstGeom>
          <a:noFill/>
        </p:spPr>
        <p:txBody>
          <a:bodyPr wrap="square" rtlCol="0">
            <a:spAutoFit/>
          </a:bodyPr>
          <a:lstStyle/>
          <a:p>
            <a:pPr marL="171450" indent="-171450" algn="r">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grpSp>
        <p:nvGrpSpPr>
          <p:cNvPr id="31" name="Group 30"/>
          <p:cNvGrpSpPr/>
          <p:nvPr/>
        </p:nvGrpSpPr>
        <p:grpSpPr>
          <a:xfrm>
            <a:off x="9991631" y="1869651"/>
            <a:ext cx="1700725" cy="3116115"/>
            <a:chOff x="10013064" y="1223600"/>
            <a:chExt cx="1700725" cy="3116115"/>
          </a:xfrm>
        </p:grpSpPr>
        <p:sp>
          <p:nvSpPr>
            <p:cNvPr id="32" name="TextBox 31"/>
            <p:cNvSpPr txBox="1"/>
            <p:nvPr/>
          </p:nvSpPr>
          <p:spPr>
            <a:xfrm>
              <a:off x="10013064" y="1223600"/>
              <a:ext cx="1601302" cy="1081706"/>
            </a:xfrm>
            <a:prstGeom prst="rect">
              <a:avLst/>
            </a:prstGeom>
            <a:noFill/>
          </p:spPr>
          <p:txBody>
            <a:bodyPr wrap="square" rtlCol="0">
              <a:spAutoFit/>
            </a:bodyPr>
            <a:lstStyle/>
            <a:p>
              <a:pPr>
                <a:lnSpc>
                  <a:spcPct val="150000"/>
                </a:lnSpc>
              </a:pPr>
              <a:r>
                <a:rPr lang="en-US" sz="1100" dirty="0"/>
                <a:t>Inappropriate content has been sliced into both all-ages content + Children’s Content</a:t>
              </a:r>
              <a:endParaRPr lang="en-US" sz="1100" dirty="0">
                <a:solidFill>
                  <a:schemeClr val="tx1">
                    <a:lumMod val="50000"/>
                    <a:lumOff val="50000"/>
                  </a:schemeClr>
                </a:solidFill>
              </a:endParaRPr>
            </a:p>
          </p:txBody>
        </p:sp>
        <p:sp>
          <p:nvSpPr>
            <p:cNvPr id="33" name="TextBox 32"/>
            <p:cNvSpPr txBox="1"/>
            <p:nvPr/>
          </p:nvSpPr>
          <p:spPr>
            <a:xfrm>
              <a:off x="10013064" y="2561818"/>
              <a:ext cx="1601302" cy="827791"/>
            </a:xfrm>
            <a:prstGeom prst="rect">
              <a:avLst/>
            </a:prstGeom>
            <a:noFill/>
          </p:spPr>
          <p:txBody>
            <a:bodyPr wrap="square" rtlCol="0">
              <a:spAutoFit/>
            </a:bodyPr>
            <a:lstStyle/>
            <a:p>
              <a:pPr>
                <a:lnSpc>
                  <a:spcPct val="150000"/>
                </a:lnSpc>
              </a:pPr>
              <a:r>
                <a:rPr lang="en-US" sz="1100" dirty="0"/>
                <a:t>comments on videos can be extremely inappropriate</a:t>
              </a:r>
              <a:endParaRPr lang="en-US" sz="1100" dirty="0">
                <a:solidFill>
                  <a:schemeClr val="tx1">
                    <a:lumMod val="50000"/>
                    <a:lumOff val="50000"/>
                  </a:schemeClr>
                </a:solidFill>
              </a:endParaRPr>
            </a:p>
          </p:txBody>
        </p:sp>
        <p:sp>
          <p:nvSpPr>
            <p:cNvPr id="34" name="TextBox 33"/>
            <p:cNvSpPr txBox="1"/>
            <p:nvPr/>
          </p:nvSpPr>
          <p:spPr>
            <a:xfrm>
              <a:off x="10112487" y="3765840"/>
              <a:ext cx="1601302" cy="573875"/>
            </a:xfrm>
            <a:prstGeom prst="rect">
              <a:avLst/>
            </a:prstGeom>
            <a:noFill/>
          </p:spPr>
          <p:txBody>
            <a:bodyPr wrap="square" rtlCol="0">
              <a:spAutoFit/>
            </a:bodyPr>
            <a:lstStyle/>
            <a:p>
              <a:pPr>
                <a:lnSpc>
                  <a:spcPct val="150000"/>
                </a:lnSpc>
              </a:pPr>
              <a:r>
                <a:rPr lang="en-US" sz="1100" dirty="0"/>
                <a:t>also has a </a:t>
              </a:r>
              <a:r>
                <a:rPr lang="en-US" sz="1100" dirty="0">
                  <a:hlinkClick r:id="rId5">
                    <a:extLst>
                      <a:ext uri="{A12FA001-AC4F-418D-AE19-62706E023703}">
                        <ahyp:hlinkClr xmlns:ahyp="http://schemas.microsoft.com/office/drawing/2018/hyperlinkcolor" val="tx"/>
                      </a:ext>
                    </a:extLst>
                  </a:hlinkClick>
                </a:rPr>
                <a:t>known pedophile problem</a:t>
              </a:r>
              <a:r>
                <a:rPr lang="en-US" sz="1100" dirty="0"/>
                <a:t> </a:t>
              </a:r>
            </a:p>
          </p:txBody>
        </p:sp>
      </p:grpSp>
      <p:sp>
        <p:nvSpPr>
          <p:cNvPr id="2" name="Rectangle 1">
            <a:extLst>
              <a:ext uri="{FF2B5EF4-FFF2-40B4-BE49-F238E27FC236}">
                <a16:creationId xmlns:a16="http://schemas.microsoft.com/office/drawing/2014/main" id="{2E62DD14-14D8-384A-B9EC-3F0DF5AAF69E}"/>
              </a:ext>
            </a:extLst>
          </p:cNvPr>
          <p:cNvSpPr/>
          <p:nvPr/>
        </p:nvSpPr>
        <p:spPr>
          <a:xfrm>
            <a:off x="651511" y="5753100"/>
            <a:ext cx="5444489" cy="338554"/>
          </a:xfrm>
          <a:prstGeom prst="rect">
            <a:avLst/>
          </a:prstGeom>
        </p:spPr>
        <p:txBody>
          <a:bodyPr wrap="square">
            <a:spAutoFit/>
          </a:bodyPr>
          <a:lstStyle/>
          <a:p>
            <a:r>
              <a:rPr lang="en-US" sz="1600" dirty="0"/>
              <a:t>https://</a:t>
            </a:r>
            <a:r>
              <a:rPr lang="en-US" sz="1600" dirty="0" err="1"/>
              <a:t>pedimom.com</a:t>
            </a:r>
            <a:r>
              <a:rPr lang="en-US" sz="1600" dirty="0"/>
              <a:t>/</a:t>
            </a:r>
            <a:r>
              <a:rPr lang="en-US" sz="1600" dirty="0" err="1"/>
              <a:t>youtube</a:t>
            </a:r>
            <a:r>
              <a:rPr lang="en-US" sz="1600" dirty="0"/>
              <a:t>-kids-inappropriate-videos/</a:t>
            </a:r>
          </a:p>
        </p:txBody>
      </p:sp>
      <p:sp>
        <p:nvSpPr>
          <p:cNvPr id="35" name="Rectangle 34">
            <a:extLst>
              <a:ext uri="{FF2B5EF4-FFF2-40B4-BE49-F238E27FC236}">
                <a16:creationId xmlns:a16="http://schemas.microsoft.com/office/drawing/2014/main" id="{D966497C-F6FE-1149-A056-30B98E41D246}"/>
              </a:ext>
            </a:extLst>
          </p:cNvPr>
          <p:cNvSpPr/>
          <p:nvPr/>
        </p:nvSpPr>
        <p:spPr>
          <a:xfrm>
            <a:off x="527597" y="3978229"/>
            <a:ext cx="5444489" cy="1477328"/>
          </a:xfrm>
          <a:prstGeom prst="rect">
            <a:avLst/>
          </a:prstGeom>
        </p:spPr>
        <p:txBody>
          <a:bodyPr wrap="square">
            <a:spAutoFit/>
          </a:bodyPr>
          <a:lstStyle/>
          <a:p>
            <a:r>
              <a:rPr lang="en-US" dirty="0"/>
              <a:t>“My research has led me into a horrifying world where people create cartoons glorifying dangerous topics and scenarios such self-harm, suicide, sexual exploitation, trafficking, domestic violence, sexual abuse, and gun violence which includes a simulated school shooting.” </a:t>
            </a:r>
            <a:endParaRPr lang="en-US" sz="1600" dirty="0"/>
          </a:p>
        </p:txBody>
      </p:sp>
      <p:cxnSp>
        <p:nvCxnSpPr>
          <p:cNvPr id="4" name="Straight Connector 3">
            <a:extLst>
              <a:ext uri="{FF2B5EF4-FFF2-40B4-BE49-F238E27FC236}">
                <a16:creationId xmlns:a16="http://schemas.microsoft.com/office/drawing/2014/main" id="{99553AFB-02A7-9444-92E4-A06948BA6824}"/>
              </a:ext>
            </a:extLst>
          </p:cNvPr>
          <p:cNvCxnSpPr/>
          <p:nvPr/>
        </p:nvCxnSpPr>
        <p:spPr>
          <a:xfrm>
            <a:off x="9151702" y="2057202"/>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41FDF-4FD9-F640-99DA-09B04BA0FDA2}"/>
              </a:ext>
            </a:extLst>
          </p:cNvPr>
          <p:cNvCxnSpPr/>
          <p:nvPr/>
        </p:nvCxnSpPr>
        <p:spPr>
          <a:xfrm>
            <a:off x="9184341" y="3419015"/>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58C2D4-C4F7-D148-B203-1DFE271D979D}"/>
              </a:ext>
            </a:extLst>
          </p:cNvPr>
          <p:cNvCxnSpPr/>
          <p:nvPr/>
        </p:nvCxnSpPr>
        <p:spPr>
          <a:xfrm>
            <a:off x="9138255" y="4585718"/>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68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0" y="5753100"/>
            <a:ext cx="1104900" cy="1104900"/>
            <a:chOff x="11087100" y="5753100"/>
            <a:chExt cx="1104900" cy="1104900"/>
          </a:xfrm>
        </p:grpSpPr>
        <p:sp>
          <p:nvSpPr>
            <p:cNvPr id="22" name="Right Triangle 21"/>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24" name="Group 23"/>
          <p:cNvGrpSpPr/>
          <p:nvPr/>
        </p:nvGrpSpPr>
        <p:grpSpPr>
          <a:xfrm>
            <a:off x="1602118" y="982317"/>
            <a:ext cx="3886840" cy="1047720"/>
            <a:chOff x="5970870" y="1371600"/>
            <a:chExt cx="3886840" cy="1047720"/>
          </a:xfrm>
        </p:grpSpPr>
        <p:sp>
          <p:nvSpPr>
            <p:cNvPr id="25" name="TextBox 24"/>
            <p:cNvSpPr txBox="1"/>
            <p:nvPr/>
          </p:nvSpPr>
          <p:spPr>
            <a:xfrm>
              <a:off x="5970870" y="1834545"/>
              <a:ext cx="3886840" cy="584775"/>
            </a:xfrm>
            <a:prstGeom prst="rect">
              <a:avLst/>
            </a:prstGeom>
            <a:noFill/>
          </p:spPr>
          <p:txBody>
            <a:bodyPr wrap="square" rtlCol="0">
              <a:spAutoFit/>
            </a:bodyPr>
            <a:lstStyle/>
            <a:p>
              <a:r>
                <a:rPr lang="en-US" sz="3200" spc="300" dirty="0">
                  <a:latin typeface="+mj-lt"/>
                </a:rPr>
                <a:t>SNAPCHAT</a:t>
              </a:r>
              <a:endParaRPr lang="en-US" sz="3200" spc="300" dirty="0">
                <a:solidFill>
                  <a:schemeClr val="accent1"/>
                </a:solidFill>
                <a:latin typeface="+mj-lt"/>
              </a:endParaRPr>
            </a:p>
          </p:txBody>
        </p:sp>
        <p:grpSp>
          <p:nvGrpSpPr>
            <p:cNvPr id="26" name="Group 25"/>
            <p:cNvGrpSpPr/>
            <p:nvPr/>
          </p:nvGrpSpPr>
          <p:grpSpPr>
            <a:xfrm>
              <a:off x="6099175" y="1371600"/>
              <a:ext cx="2466975" cy="0"/>
              <a:chOff x="6715125" y="1238250"/>
              <a:chExt cx="2466975" cy="0"/>
            </a:xfrm>
          </p:grpSpPr>
          <p:cxnSp>
            <p:nvCxnSpPr>
              <p:cNvPr id="27" name="Straight Connector 26"/>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29" name="TextBox 28"/>
          <p:cNvSpPr txBox="1"/>
          <p:nvPr/>
        </p:nvSpPr>
        <p:spPr>
          <a:xfrm flipH="1">
            <a:off x="1602118" y="2025555"/>
            <a:ext cx="4212428" cy="2308324"/>
          </a:xfrm>
          <a:prstGeom prst="rect">
            <a:avLst/>
          </a:prstGeom>
          <a:noFill/>
        </p:spPr>
        <p:txBody>
          <a:bodyPr wrap="square" rtlCol="0">
            <a:spAutoFit/>
          </a:bodyPr>
          <a:lstStyle/>
          <a:p>
            <a:r>
              <a:rPr lang="en-US" b="1" dirty="0"/>
              <a:t>Purpose: </a:t>
            </a:r>
            <a:r>
              <a:rPr lang="en-US" dirty="0"/>
              <a:t>Snapchat is an American multimedia messaging app. One of the principal features of Snapchat is that pictures and messages are usually only available for a short time before they become inaccessible to their recipients.</a:t>
            </a:r>
          </a:p>
          <a:p>
            <a:r>
              <a:rPr lang="en-US" dirty="0"/>
              <a:t>Known for their filters.</a:t>
            </a:r>
          </a:p>
          <a:p>
            <a:endParaRPr lang="en-US" dirty="0"/>
          </a:p>
        </p:txBody>
      </p:sp>
      <p:sp>
        <p:nvSpPr>
          <p:cNvPr id="30" name="TextBox 29"/>
          <p:cNvSpPr txBox="1"/>
          <p:nvPr/>
        </p:nvSpPr>
        <p:spPr>
          <a:xfrm rot="16200000">
            <a:off x="-1269051" y="2338494"/>
            <a:ext cx="3822374" cy="339837"/>
          </a:xfrm>
          <a:prstGeom prst="rect">
            <a:avLst/>
          </a:prstGeom>
          <a:noFill/>
        </p:spPr>
        <p:txBody>
          <a:bodyPr wrap="square" rtlCol="0">
            <a:spAutoFit/>
          </a:bodyPr>
          <a:lstStyle/>
          <a:p>
            <a:pPr marL="171450" indent="-171450" algn="r">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grpSp>
        <p:nvGrpSpPr>
          <p:cNvPr id="31" name="Group 30"/>
          <p:cNvGrpSpPr/>
          <p:nvPr/>
        </p:nvGrpSpPr>
        <p:grpSpPr>
          <a:xfrm>
            <a:off x="8260882" y="1261700"/>
            <a:ext cx="3344412" cy="5250648"/>
            <a:chOff x="8269954" y="1223600"/>
            <a:chExt cx="3344412" cy="5250648"/>
          </a:xfrm>
        </p:grpSpPr>
        <p:sp>
          <p:nvSpPr>
            <p:cNvPr id="32" name="TextBox 31"/>
            <p:cNvSpPr txBox="1"/>
            <p:nvPr/>
          </p:nvSpPr>
          <p:spPr>
            <a:xfrm>
              <a:off x="10013064" y="1223600"/>
              <a:ext cx="1601302" cy="600164"/>
            </a:xfrm>
            <a:prstGeom prst="rect">
              <a:avLst/>
            </a:prstGeom>
            <a:noFill/>
          </p:spPr>
          <p:txBody>
            <a:bodyPr wrap="square" rtlCol="0">
              <a:spAutoFit/>
            </a:bodyPr>
            <a:lstStyle/>
            <a:p>
              <a:r>
                <a:rPr lang="en-US" sz="1100" dirty="0"/>
                <a:t>Kids under 13+ should not have access to snapchat</a:t>
              </a:r>
            </a:p>
          </p:txBody>
        </p:sp>
        <p:sp>
          <p:nvSpPr>
            <p:cNvPr id="34" name="TextBox 33"/>
            <p:cNvSpPr txBox="1"/>
            <p:nvPr/>
          </p:nvSpPr>
          <p:spPr>
            <a:xfrm>
              <a:off x="8269954" y="6154289"/>
              <a:ext cx="2367303" cy="319959"/>
            </a:xfrm>
            <a:prstGeom prst="rect">
              <a:avLst/>
            </a:prstGeom>
            <a:noFill/>
          </p:spPr>
          <p:txBody>
            <a:bodyPr wrap="square" rtlCol="0">
              <a:spAutoFit/>
            </a:bodyPr>
            <a:lstStyle/>
            <a:p>
              <a:pPr>
                <a:lnSpc>
                  <a:spcPct val="150000"/>
                </a:lnSpc>
              </a:pPr>
              <a:r>
                <a:rPr lang="en-US" sz="1100" dirty="0"/>
                <a:t>also has a </a:t>
              </a:r>
              <a:r>
                <a:rPr lang="en-US" sz="1100" dirty="0">
                  <a:hlinkClick r:id="rId2"/>
                </a:rPr>
                <a:t>known pedophile problem</a:t>
              </a:r>
              <a:r>
                <a:rPr lang="en-US" sz="1100" dirty="0"/>
                <a:t> </a:t>
              </a:r>
              <a:endParaRPr lang="en-US" sz="1100" dirty="0">
                <a:solidFill>
                  <a:schemeClr val="tx1">
                    <a:lumMod val="50000"/>
                    <a:lumOff val="50000"/>
                  </a:schemeClr>
                </a:solidFill>
              </a:endParaRPr>
            </a:p>
          </p:txBody>
        </p:sp>
      </p:grpSp>
      <p:pic>
        <p:nvPicPr>
          <p:cNvPr id="4" name="Picture 3" descr="A close up of a mans face&#10;&#10;Description automatically generated">
            <a:extLst>
              <a:ext uri="{FF2B5EF4-FFF2-40B4-BE49-F238E27FC236}">
                <a16:creationId xmlns:a16="http://schemas.microsoft.com/office/drawing/2014/main" id="{24FBAEEF-7733-5F43-86BF-184DFECF4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986" y="4371464"/>
            <a:ext cx="2264432" cy="2315622"/>
          </a:xfrm>
          <a:prstGeom prst="rect">
            <a:avLst/>
          </a:prstGeom>
        </p:spPr>
      </p:pic>
      <p:pic>
        <p:nvPicPr>
          <p:cNvPr id="8" name="Picture Placeholder 7" descr="A screenshot of a cell phone&#10;&#10;Description automatically generated">
            <a:extLst>
              <a:ext uri="{FF2B5EF4-FFF2-40B4-BE49-F238E27FC236}">
                <a16:creationId xmlns:a16="http://schemas.microsoft.com/office/drawing/2014/main" id="{0412EDFE-35DF-9641-9AFD-421920B45F10}"/>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389" t="1912" r="7991"/>
          <a:stretch/>
        </p:blipFill>
        <p:spPr>
          <a:xfrm>
            <a:off x="6842235" y="982317"/>
            <a:ext cx="2492264" cy="4864122"/>
          </a:xfr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320"/>
          <a:stretch/>
        </p:blipFill>
        <p:spPr>
          <a:xfrm>
            <a:off x="6703044" y="887506"/>
            <a:ext cx="2741490" cy="5163663"/>
          </a:xfrm>
          <a:prstGeom prst="rect">
            <a:avLst/>
          </a:prstGeom>
        </p:spPr>
      </p:pic>
      <p:sp>
        <p:nvSpPr>
          <p:cNvPr id="36" name="TextBox 35">
            <a:extLst>
              <a:ext uri="{FF2B5EF4-FFF2-40B4-BE49-F238E27FC236}">
                <a16:creationId xmlns:a16="http://schemas.microsoft.com/office/drawing/2014/main" id="{C4403B03-5024-E643-A1E8-A00320937473}"/>
              </a:ext>
            </a:extLst>
          </p:cNvPr>
          <p:cNvSpPr txBox="1"/>
          <p:nvPr/>
        </p:nvSpPr>
        <p:spPr>
          <a:xfrm>
            <a:off x="10003992" y="4237910"/>
            <a:ext cx="1601302" cy="430887"/>
          </a:xfrm>
          <a:prstGeom prst="rect">
            <a:avLst/>
          </a:prstGeom>
          <a:noFill/>
        </p:spPr>
        <p:txBody>
          <a:bodyPr wrap="square" rtlCol="0">
            <a:spAutoFit/>
          </a:bodyPr>
          <a:lstStyle/>
          <a:p>
            <a:r>
              <a:rPr lang="en-US" sz="1100" dirty="0"/>
              <a:t>No privacy restriction when using snap Map</a:t>
            </a:r>
          </a:p>
        </p:txBody>
      </p:sp>
      <p:sp>
        <p:nvSpPr>
          <p:cNvPr id="37" name="TextBox 36">
            <a:extLst>
              <a:ext uri="{FF2B5EF4-FFF2-40B4-BE49-F238E27FC236}">
                <a16:creationId xmlns:a16="http://schemas.microsoft.com/office/drawing/2014/main" id="{A49D57BB-92A7-7A4F-B370-3537472F0C00}"/>
              </a:ext>
            </a:extLst>
          </p:cNvPr>
          <p:cNvSpPr txBox="1"/>
          <p:nvPr/>
        </p:nvSpPr>
        <p:spPr>
          <a:xfrm>
            <a:off x="10003992" y="2326612"/>
            <a:ext cx="1946188" cy="1446550"/>
          </a:xfrm>
          <a:prstGeom prst="rect">
            <a:avLst/>
          </a:prstGeom>
          <a:noFill/>
        </p:spPr>
        <p:txBody>
          <a:bodyPr wrap="square" rtlCol="0">
            <a:spAutoFit/>
          </a:bodyPr>
          <a:lstStyle/>
          <a:p>
            <a:r>
              <a:rPr lang="en-US" sz="1100" dirty="0">
                <a:solidFill>
                  <a:srgbClr val="212529"/>
                </a:solidFill>
                <a:latin typeface="Open Sans" panose="020B0606030504020204" pitchFamily="34" charset="0"/>
              </a:rPr>
              <a:t>New web-based Snap Map allows anyone with a browser to head to the page, zoom in and click on any location around the world to see what people are “snapping” about in that vicinity.</a:t>
            </a:r>
            <a:endParaRPr lang="en-US" sz="1100" dirty="0"/>
          </a:p>
        </p:txBody>
      </p:sp>
      <p:cxnSp>
        <p:nvCxnSpPr>
          <p:cNvPr id="38" name="Straight Connector 37">
            <a:extLst>
              <a:ext uri="{FF2B5EF4-FFF2-40B4-BE49-F238E27FC236}">
                <a16:creationId xmlns:a16="http://schemas.microsoft.com/office/drawing/2014/main" id="{AE82C3BC-6500-5148-9211-C149B663482D}"/>
              </a:ext>
            </a:extLst>
          </p:cNvPr>
          <p:cNvCxnSpPr/>
          <p:nvPr/>
        </p:nvCxnSpPr>
        <p:spPr>
          <a:xfrm>
            <a:off x="9150616" y="4374491"/>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C5897D-CC60-634F-962E-04D2FECA1220}"/>
              </a:ext>
            </a:extLst>
          </p:cNvPr>
          <p:cNvCxnSpPr/>
          <p:nvPr/>
        </p:nvCxnSpPr>
        <p:spPr>
          <a:xfrm>
            <a:off x="9150616" y="2501424"/>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1758D65-B8BC-8645-9F36-91662BA032AA}"/>
              </a:ext>
            </a:extLst>
          </p:cNvPr>
          <p:cNvCxnSpPr/>
          <p:nvPr/>
        </p:nvCxnSpPr>
        <p:spPr>
          <a:xfrm>
            <a:off x="9150616" y="1445262"/>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92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screenshot of a computer screen&#10;&#10;Description automatically generated">
            <a:extLst>
              <a:ext uri="{FF2B5EF4-FFF2-40B4-BE49-F238E27FC236}">
                <a16:creationId xmlns:a16="http://schemas.microsoft.com/office/drawing/2014/main" id="{849EC276-1591-8F43-8E7A-49D7F9630C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15" b="1115"/>
          <a:stretch>
            <a:fillRect/>
          </a:stretch>
        </p:blipFill>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1320"/>
          <a:stretch/>
        </p:blipFill>
        <p:spPr>
          <a:xfrm>
            <a:off x="6948490" y="911403"/>
            <a:ext cx="2496044" cy="5035196"/>
          </a:xfrm>
          <a:prstGeom prst="rect">
            <a:avLst/>
          </a:prstGeom>
        </p:spPr>
      </p:pic>
      <p:grpSp>
        <p:nvGrpSpPr>
          <p:cNvPr id="21" name="Group 20"/>
          <p:cNvGrpSpPr/>
          <p:nvPr/>
        </p:nvGrpSpPr>
        <p:grpSpPr>
          <a:xfrm flipH="1">
            <a:off x="0" y="5753100"/>
            <a:ext cx="1104900" cy="1104900"/>
            <a:chOff x="11087100" y="5753100"/>
            <a:chExt cx="1104900" cy="1104900"/>
          </a:xfrm>
        </p:grpSpPr>
        <p:sp>
          <p:nvSpPr>
            <p:cNvPr id="22" name="Right Triangle 21"/>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24" name="Group 23"/>
          <p:cNvGrpSpPr/>
          <p:nvPr/>
        </p:nvGrpSpPr>
        <p:grpSpPr>
          <a:xfrm>
            <a:off x="1206292" y="1273197"/>
            <a:ext cx="3886840" cy="760483"/>
            <a:chOff x="5973441" y="1371600"/>
            <a:chExt cx="3886840" cy="760483"/>
          </a:xfrm>
        </p:grpSpPr>
        <p:sp>
          <p:nvSpPr>
            <p:cNvPr id="25" name="TextBox 24"/>
            <p:cNvSpPr txBox="1"/>
            <p:nvPr/>
          </p:nvSpPr>
          <p:spPr>
            <a:xfrm>
              <a:off x="5973441" y="1547308"/>
              <a:ext cx="3886840" cy="584775"/>
            </a:xfrm>
            <a:prstGeom prst="rect">
              <a:avLst/>
            </a:prstGeom>
            <a:noFill/>
          </p:spPr>
          <p:txBody>
            <a:bodyPr wrap="square" rtlCol="0">
              <a:spAutoFit/>
            </a:bodyPr>
            <a:lstStyle/>
            <a:p>
              <a:r>
                <a:rPr lang="en-US" sz="3200" spc="300" dirty="0">
                  <a:latin typeface="+mj-lt"/>
                </a:rPr>
                <a:t>INSTAGRAM</a:t>
              </a:r>
              <a:endParaRPr lang="en-US" sz="3200" spc="300" dirty="0">
                <a:solidFill>
                  <a:schemeClr val="accent1"/>
                </a:solidFill>
                <a:latin typeface="+mj-lt"/>
              </a:endParaRPr>
            </a:p>
          </p:txBody>
        </p:sp>
        <p:grpSp>
          <p:nvGrpSpPr>
            <p:cNvPr id="26" name="Group 25"/>
            <p:cNvGrpSpPr/>
            <p:nvPr/>
          </p:nvGrpSpPr>
          <p:grpSpPr>
            <a:xfrm>
              <a:off x="6099175" y="1371600"/>
              <a:ext cx="2466975" cy="0"/>
              <a:chOff x="6715125" y="1238250"/>
              <a:chExt cx="2466975" cy="0"/>
            </a:xfrm>
          </p:grpSpPr>
          <p:cxnSp>
            <p:nvCxnSpPr>
              <p:cNvPr id="27" name="Straight Connector 26"/>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29" name="TextBox 28"/>
          <p:cNvSpPr txBox="1"/>
          <p:nvPr/>
        </p:nvSpPr>
        <p:spPr>
          <a:xfrm flipH="1">
            <a:off x="1206292" y="2996963"/>
            <a:ext cx="4677207" cy="2031325"/>
          </a:xfrm>
          <a:prstGeom prst="rect">
            <a:avLst/>
          </a:prstGeom>
          <a:noFill/>
        </p:spPr>
        <p:txBody>
          <a:bodyPr wrap="square" rtlCol="0">
            <a:spAutoFit/>
          </a:bodyPr>
          <a:lstStyle/>
          <a:p>
            <a:r>
              <a:rPr lang="en-US" b="1" dirty="0"/>
              <a:t>Purpose: </a:t>
            </a:r>
            <a:r>
              <a:rPr lang="en-US" dirty="0"/>
              <a:t>This hugely popular photo-sharing site is owned by Facebook, so you may be more familiar with it than with other photo-sharing apps. Users can add cool filters or create collages of their photos and share them across Facebook and other social media platforms.</a:t>
            </a:r>
          </a:p>
          <a:p>
            <a:r>
              <a:rPr lang="en-US" dirty="0"/>
              <a:t> </a:t>
            </a:r>
          </a:p>
        </p:txBody>
      </p:sp>
      <p:sp>
        <p:nvSpPr>
          <p:cNvPr id="30" name="TextBox 29"/>
          <p:cNvSpPr txBox="1"/>
          <p:nvPr/>
        </p:nvSpPr>
        <p:spPr>
          <a:xfrm rot="16200000">
            <a:off x="-1269051" y="2338494"/>
            <a:ext cx="3822374" cy="339837"/>
          </a:xfrm>
          <a:prstGeom prst="rect">
            <a:avLst/>
          </a:prstGeom>
          <a:noFill/>
        </p:spPr>
        <p:txBody>
          <a:bodyPr wrap="square" rtlCol="0">
            <a:spAutoFit/>
          </a:bodyPr>
          <a:lstStyle/>
          <a:p>
            <a:pPr marL="171450" indent="-171450" algn="r">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grpSp>
        <p:nvGrpSpPr>
          <p:cNvPr id="31" name="Group 30"/>
          <p:cNvGrpSpPr/>
          <p:nvPr/>
        </p:nvGrpSpPr>
        <p:grpSpPr>
          <a:xfrm>
            <a:off x="10003991" y="1261700"/>
            <a:ext cx="1842867" cy="4248130"/>
            <a:chOff x="10013063" y="1223600"/>
            <a:chExt cx="1842867" cy="4248130"/>
          </a:xfrm>
        </p:grpSpPr>
        <p:sp>
          <p:nvSpPr>
            <p:cNvPr id="32" name="TextBox 31"/>
            <p:cNvSpPr txBox="1"/>
            <p:nvPr/>
          </p:nvSpPr>
          <p:spPr>
            <a:xfrm>
              <a:off x="10013064" y="1223600"/>
              <a:ext cx="1601302" cy="894669"/>
            </a:xfrm>
            <a:prstGeom prst="rect">
              <a:avLst/>
            </a:prstGeom>
            <a:noFill/>
          </p:spPr>
          <p:txBody>
            <a:bodyPr wrap="square" rtlCol="0">
              <a:spAutoFit/>
            </a:bodyPr>
            <a:lstStyle/>
            <a:p>
              <a:pPr>
                <a:lnSpc>
                  <a:spcPct val="150000"/>
                </a:lnSpc>
              </a:pPr>
              <a:r>
                <a:rPr lang="en-US" sz="1200" dirty="0"/>
                <a:t>app is rated 13+ and may be slightly tamer than Tumblr</a:t>
              </a:r>
              <a:endParaRPr lang="en-US" sz="1200" dirty="0">
                <a:solidFill>
                  <a:schemeClr val="tx1">
                    <a:lumMod val="50000"/>
                    <a:lumOff val="50000"/>
                  </a:schemeClr>
                </a:solidFill>
              </a:endParaRPr>
            </a:p>
          </p:txBody>
        </p:sp>
        <p:sp>
          <p:nvSpPr>
            <p:cNvPr id="33" name="TextBox 32"/>
            <p:cNvSpPr txBox="1"/>
            <p:nvPr/>
          </p:nvSpPr>
          <p:spPr>
            <a:xfrm>
              <a:off x="10013064" y="2806812"/>
              <a:ext cx="1601302" cy="1081706"/>
            </a:xfrm>
            <a:prstGeom prst="rect">
              <a:avLst/>
            </a:prstGeom>
            <a:noFill/>
          </p:spPr>
          <p:txBody>
            <a:bodyPr wrap="square" rtlCol="0">
              <a:spAutoFit/>
            </a:bodyPr>
            <a:lstStyle/>
            <a:p>
              <a:pPr>
                <a:lnSpc>
                  <a:spcPct val="150000"/>
                </a:lnSpc>
              </a:pPr>
              <a:r>
                <a:rPr lang="en-US" sz="1100" dirty="0"/>
                <a:t>You will find mature or inappropriate content and comments throughout the app</a:t>
              </a:r>
              <a:endParaRPr lang="en-US" sz="1100" dirty="0">
                <a:solidFill>
                  <a:schemeClr val="tx1">
                    <a:lumMod val="50000"/>
                    <a:lumOff val="50000"/>
                  </a:schemeClr>
                </a:solidFill>
              </a:endParaRPr>
            </a:p>
          </p:txBody>
        </p:sp>
        <p:sp>
          <p:nvSpPr>
            <p:cNvPr id="34" name="TextBox 33"/>
            <p:cNvSpPr txBox="1"/>
            <p:nvPr/>
          </p:nvSpPr>
          <p:spPr>
            <a:xfrm>
              <a:off x="10013063" y="4390024"/>
              <a:ext cx="1842867" cy="1081706"/>
            </a:xfrm>
            <a:prstGeom prst="rect">
              <a:avLst/>
            </a:prstGeom>
            <a:noFill/>
          </p:spPr>
          <p:txBody>
            <a:bodyPr wrap="square" rtlCol="0">
              <a:spAutoFit/>
            </a:bodyPr>
            <a:lstStyle/>
            <a:p>
              <a:pPr>
                <a:lnSpc>
                  <a:spcPct val="150000"/>
                </a:lnSpc>
              </a:pPr>
              <a:r>
                <a:rPr lang="en-US" sz="1100" dirty="0"/>
                <a:t>It can be really </a:t>
              </a:r>
              <a:r>
                <a:rPr lang="en-US" sz="1100" b="1" dirty="0"/>
                <a:t>dangerous</a:t>
              </a:r>
              <a:r>
                <a:rPr lang="en-US" sz="1100" dirty="0"/>
                <a:t> if a fake account gets created using your </a:t>
              </a:r>
              <a:r>
                <a:rPr lang="en-US" sz="1100" b="1" dirty="0"/>
                <a:t>kid's</a:t>
              </a:r>
              <a:r>
                <a:rPr lang="en-US" sz="1100" dirty="0"/>
                <a:t> name and photos.</a:t>
              </a:r>
              <a:endParaRPr lang="en-US" sz="1100" dirty="0">
                <a:solidFill>
                  <a:schemeClr val="tx1">
                    <a:lumMod val="50000"/>
                    <a:lumOff val="50000"/>
                  </a:schemeClr>
                </a:solidFill>
              </a:endParaRPr>
            </a:p>
          </p:txBody>
        </p:sp>
      </p:grpSp>
      <p:cxnSp>
        <p:nvCxnSpPr>
          <p:cNvPr id="18" name="Straight Connector 17">
            <a:extLst>
              <a:ext uri="{FF2B5EF4-FFF2-40B4-BE49-F238E27FC236}">
                <a16:creationId xmlns:a16="http://schemas.microsoft.com/office/drawing/2014/main" id="{5AB42767-F79D-4849-B2FF-E571F8434B1A}"/>
              </a:ext>
            </a:extLst>
          </p:cNvPr>
          <p:cNvCxnSpPr/>
          <p:nvPr/>
        </p:nvCxnSpPr>
        <p:spPr>
          <a:xfrm>
            <a:off x="9075718" y="4612612"/>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3E75F1-EBF0-924E-945E-B5CC5DF5B9F4}"/>
              </a:ext>
            </a:extLst>
          </p:cNvPr>
          <p:cNvCxnSpPr/>
          <p:nvPr/>
        </p:nvCxnSpPr>
        <p:spPr>
          <a:xfrm>
            <a:off x="9150616" y="3093095"/>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DC148A1-18FB-964E-AF77-C90ADB5D83ED}"/>
              </a:ext>
            </a:extLst>
          </p:cNvPr>
          <p:cNvCxnSpPr/>
          <p:nvPr/>
        </p:nvCxnSpPr>
        <p:spPr>
          <a:xfrm>
            <a:off x="9150616" y="1448905"/>
            <a:ext cx="85337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20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0" y="5753100"/>
            <a:ext cx="1104900" cy="1104900"/>
            <a:chOff x="11087100" y="5753100"/>
            <a:chExt cx="1104900" cy="1104900"/>
          </a:xfrm>
        </p:grpSpPr>
        <p:sp>
          <p:nvSpPr>
            <p:cNvPr id="4" name="Right Triangle 3"/>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6" name="Group 5"/>
          <p:cNvGrpSpPr/>
          <p:nvPr/>
        </p:nvGrpSpPr>
        <p:grpSpPr>
          <a:xfrm>
            <a:off x="2157693" y="982317"/>
            <a:ext cx="3886840" cy="1047720"/>
            <a:chOff x="5970870" y="1371600"/>
            <a:chExt cx="3886840" cy="1047720"/>
          </a:xfrm>
        </p:grpSpPr>
        <p:sp>
          <p:nvSpPr>
            <p:cNvPr id="7" name="TextBox 6"/>
            <p:cNvSpPr txBox="1"/>
            <p:nvPr/>
          </p:nvSpPr>
          <p:spPr>
            <a:xfrm>
              <a:off x="5970870" y="1834545"/>
              <a:ext cx="3886840" cy="584775"/>
            </a:xfrm>
            <a:prstGeom prst="rect">
              <a:avLst/>
            </a:prstGeom>
            <a:noFill/>
          </p:spPr>
          <p:txBody>
            <a:bodyPr wrap="square" rtlCol="0">
              <a:sp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Welcome Parents!</a:t>
              </a:r>
            </a:p>
          </p:txBody>
        </p:sp>
        <p:grpSp>
          <p:nvGrpSpPr>
            <p:cNvPr id="8" name="Group 7"/>
            <p:cNvGrpSpPr/>
            <p:nvPr/>
          </p:nvGrpSpPr>
          <p:grpSpPr>
            <a:xfrm>
              <a:off x="6099175" y="1371600"/>
              <a:ext cx="2466975" cy="0"/>
              <a:chOff x="6715125" y="1238250"/>
              <a:chExt cx="2466975" cy="0"/>
            </a:xfrm>
          </p:grpSpPr>
          <p:cxnSp>
            <p:nvCxnSpPr>
              <p:cNvPr id="9" name="Straight Connector 8"/>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11" name="TextBox 10"/>
          <p:cNvSpPr txBox="1"/>
          <p:nvPr/>
        </p:nvSpPr>
        <p:spPr>
          <a:xfrm flipH="1">
            <a:off x="1883898" y="2256735"/>
            <a:ext cx="5209741" cy="4062651"/>
          </a:xfrm>
          <a:prstGeom prst="rect">
            <a:avLst/>
          </a:prstGeom>
          <a:noFill/>
        </p:spPr>
        <p:txBody>
          <a:bodyPr wrap="square" rtlCol="0">
            <a:spAutoFit/>
          </a:bodyPr>
          <a:lstStyle/>
          <a:p>
            <a:pPr defTabSz="182880">
              <a:spcBef>
                <a:spcPts val="1200"/>
              </a:spcBef>
            </a:pPr>
            <a:r>
              <a:rPr lang="en-US" sz="1600" b="1" dirty="0">
                <a:latin typeface="Arial" panose="020B0604020202020204" pitchFamily="34" charset="0"/>
                <a:cs typeface="Arial" panose="020B0604020202020204" pitchFamily="34" charset="0"/>
              </a:rPr>
              <a:t>Goals for tonight:</a:t>
            </a:r>
          </a:p>
          <a:p>
            <a:pPr marL="285750" indent="-285750" defTabSz="18288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To help you understand how your children are using the Internet and personal technology (trends, apps, websites, etc.)</a:t>
            </a:r>
          </a:p>
          <a:p>
            <a:pPr marL="285750" indent="-285750" defTabSz="18288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To get to know the 4 pillars: Be Online, Be Safe, Be Kind, Be Smart</a:t>
            </a:r>
          </a:p>
          <a:p>
            <a:pPr marL="285750" indent="-285750" defTabSz="18288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To empower yourself (and in turn, your kids) to be mindful and responsible Internet users</a:t>
            </a:r>
          </a:p>
          <a:p>
            <a:pPr marL="285750" indent="-285750" defTabSz="18288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To help you stay up to date with new information and apps</a:t>
            </a:r>
          </a:p>
          <a:p>
            <a:pPr marL="285750" indent="-285750" defTabSz="18288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Guest Speaker Technology Expert will be answering questions and giving recommendations.</a:t>
            </a:r>
          </a:p>
          <a:p>
            <a:pPr marL="285750" indent="-285750" defTabSz="18288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To have meaningful and ongoing conversations about Internet safety and technology with friends, family members, neighbors, and teachers</a:t>
            </a:r>
          </a:p>
        </p:txBody>
      </p:sp>
      <p:sp>
        <p:nvSpPr>
          <p:cNvPr id="12" name="TextBox 11"/>
          <p:cNvSpPr txBox="1"/>
          <p:nvPr/>
        </p:nvSpPr>
        <p:spPr>
          <a:xfrm rot="16200000">
            <a:off x="-1269051" y="2338494"/>
            <a:ext cx="3822374" cy="339837"/>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pic>
        <p:nvPicPr>
          <p:cNvPr id="14" name="Picture Placeholder 13" descr="A picture containing person, indoor, sitting, holding&#10;&#10;Description automatically generated">
            <a:extLst>
              <a:ext uri="{FF2B5EF4-FFF2-40B4-BE49-F238E27FC236}">
                <a16:creationId xmlns:a16="http://schemas.microsoft.com/office/drawing/2014/main" id="{63E2D7F8-0DF9-7548-A958-38123A13E7F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333" r="25333"/>
          <a:stretch>
            <a:fillRect/>
          </a:stretch>
        </p:blipFill>
        <p:spPr/>
      </p:pic>
    </p:spTree>
    <p:extLst>
      <p:ext uri="{BB962C8B-B14F-4D97-AF65-F5344CB8AC3E}">
        <p14:creationId xmlns:p14="http://schemas.microsoft.com/office/powerpoint/2010/main" val="442598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picture containing grass, small, child, little&#10;&#10;Description automatically generated">
            <a:extLst>
              <a:ext uri="{FF2B5EF4-FFF2-40B4-BE49-F238E27FC236}">
                <a16:creationId xmlns:a16="http://schemas.microsoft.com/office/drawing/2014/main" id="{7FBA4E3B-9CFD-3A4F-A67D-C8BA6773432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796" b="5796"/>
          <a:stretch>
            <a:fillRect/>
          </a:stretch>
        </p:blip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901" y="609536"/>
            <a:ext cx="3266198" cy="4817806"/>
          </a:xfrm>
          <a:prstGeom prst="rect">
            <a:avLst/>
          </a:prstGeom>
        </p:spPr>
      </p:pic>
      <p:grpSp>
        <p:nvGrpSpPr>
          <p:cNvPr id="5" name="Group 4"/>
          <p:cNvGrpSpPr/>
          <p:nvPr/>
        </p:nvGrpSpPr>
        <p:grpSpPr>
          <a:xfrm>
            <a:off x="1203138" y="2688699"/>
            <a:ext cx="2595280" cy="986165"/>
            <a:chOff x="5970870" y="1371600"/>
            <a:chExt cx="2595280" cy="986165"/>
          </a:xfrm>
        </p:grpSpPr>
        <p:sp>
          <p:nvSpPr>
            <p:cNvPr id="6" name="TextBox 5"/>
            <p:cNvSpPr txBox="1"/>
            <p:nvPr/>
          </p:nvSpPr>
          <p:spPr>
            <a:xfrm>
              <a:off x="5970870" y="1834545"/>
              <a:ext cx="2595280" cy="523220"/>
            </a:xfrm>
            <a:prstGeom prst="rect">
              <a:avLst/>
            </a:prstGeom>
            <a:noFill/>
          </p:spPr>
          <p:txBody>
            <a:bodyPr wrap="square" rtlCol="0">
              <a:spAutoFit/>
            </a:bodyPr>
            <a:lstStyle/>
            <a:p>
              <a:r>
                <a:rPr lang="en-US" sz="2800" spc="300" dirty="0">
                  <a:latin typeface="+mj-lt"/>
                </a:rPr>
                <a:t>ROBLOX</a:t>
              </a:r>
              <a:endParaRPr lang="en-US" sz="2800" spc="300" dirty="0">
                <a:solidFill>
                  <a:schemeClr val="accent1"/>
                </a:solidFill>
                <a:latin typeface="+mj-lt"/>
              </a:endParaRPr>
            </a:p>
          </p:txBody>
        </p:sp>
        <p:grpSp>
          <p:nvGrpSpPr>
            <p:cNvPr id="7" name="Group 6"/>
            <p:cNvGrpSpPr/>
            <p:nvPr/>
          </p:nvGrpSpPr>
          <p:grpSpPr>
            <a:xfrm>
              <a:off x="6073775" y="1371600"/>
              <a:ext cx="2232272" cy="0"/>
              <a:chOff x="6689725" y="1238250"/>
              <a:chExt cx="2232272" cy="0"/>
            </a:xfrm>
          </p:grpSpPr>
          <p:cxnSp>
            <p:nvCxnSpPr>
              <p:cNvPr id="8" name="Straight Connector 7"/>
              <p:cNvCxnSpPr/>
              <p:nvPr/>
            </p:nvCxnSpPr>
            <p:spPr>
              <a:xfrm>
                <a:off x="6715125" y="1238250"/>
                <a:ext cx="2206872"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897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10" name="TextBox 9"/>
          <p:cNvSpPr txBox="1"/>
          <p:nvPr/>
        </p:nvSpPr>
        <p:spPr>
          <a:xfrm flipH="1">
            <a:off x="734410" y="4042347"/>
            <a:ext cx="3266198" cy="1815882"/>
          </a:xfrm>
          <a:prstGeom prst="rect">
            <a:avLst/>
          </a:prstGeom>
          <a:noFill/>
        </p:spPr>
        <p:txBody>
          <a:bodyPr wrap="square" rtlCol="0">
            <a:spAutoFit/>
          </a:bodyPr>
          <a:lstStyle/>
          <a:p>
            <a:r>
              <a:rPr lang="en-US" sz="1400" dirty="0"/>
              <a:t>Roblox is an online game where players create Avatars, join virtual worlds, play games and chat to friends. However, Roblox can be dangerous to your child’s online safety. Roblox games are user generated, meaning that the virtual worlds within Roblox are created by the young user fan base.</a:t>
            </a:r>
          </a:p>
        </p:txBody>
      </p:sp>
      <p:sp>
        <p:nvSpPr>
          <p:cNvPr id="11" name="TextBox 10"/>
          <p:cNvSpPr txBox="1"/>
          <p:nvPr/>
        </p:nvSpPr>
        <p:spPr>
          <a:xfrm rot="5400000" flipH="1">
            <a:off x="9688730" y="2338077"/>
            <a:ext cx="3822374" cy="340671"/>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grpSp>
        <p:nvGrpSpPr>
          <p:cNvPr id="12" name="Group 11"/>
          <p:cNvGrpSpPr/>
          <p:nvPr/>
        </p:nvGrpSpPr>
        <p:grpSpPr>
          <a:xfrm>
            <a:off x="11087100" y="5753100"/>
            <a:ext cx="1104900" cy="1104900"/>
            <a:chOff x="11087100" y="5753100"/>
            <a:chExt cx="1104900" cy="1104900"/>
          </a:xfrm>
        </p:grpSpPr>
        <p:sp>
          <p:nvSpPr>
            <p:cNvPr id="13" name="Right Triangle 12"/>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3" name="Rectangle 2">
            <a:extLst>
              <a:ext uri="{FF2B5EF4-FFF2-40B4-BE49-F238E27FC236}">
                <a16:creationId xmlns:a16="http://schemas.microsoft.com/office/drawing/2014/main" id="{C536CAE8-4D2B-EC47-8467-12352CD9C251}"/>
              </a:ext>
            </a:extLst>
          </p:cNvPr>
          <p:cNvSpPr/>
          <p:nvPr/>
        </p:nvSpPr>
        <p:spPr>
          <a:xfrm>
            <a:off x="8191391" y="2277586"/>
            <a:ext cx="2694565" cy="923330"/>
          </a:xfrm>
          <a:prstGeom prst="rect">
            <a:avLst/>
          </a:prstGeom>
        </p:spPr>
        <p:txBody>
          <a:bodyPr wrap="square">
            <a:spAutoFit/>
          </a:bodyPr>
          <a:lstStyle/>
          <a:p>
            <a:r>
              <a:rPr lang="en-US" dirty="0">
                <a:solidFill>
                  <a:srgbClr val="1899D6"/>
                </a:solidFill>
                <a:latin typeface="Lato"/>
              </a:rPr>
              <a:t>Roblox: What parents must know about this dangerous game for kids</a:t>
            </a:r>
            <a:endParaRPr lang="en-US" b="0" i="0" dirty="0">
              <a:solidFill>
                <a:srgbClr val="1899D6"/>
              </a:solidFill>
              <a:effectLst/>
              <a:latin typeface="Lato"/>
            </a:endParaRPr>
          </a:p>
        </p:txBody>
      </p:sp>
      <p:sp>
        <p:nvSpPr>
          <p:cNvPr id="20" name="Rectangle 19">
            <a:extLst>
              <a:ext uri="{FF2B5EF4-FFF2-40B4-BE49-F238E27FC236}">
                <a16:creationId xmlns:a16="http://schemas.microsoft.com/office/drawing/2014/main" id="{0DA48617-B95D-2444-8654-5810A479DB0D}"/>
              </a:ext>
            </a:extLst>
          </p:cNvPr>
          <p:cNvSpPr/>
          <p:nvPr/>
        </p:nvSpPr>
        <p:spPr>
          <a:xfrm>
            <a:off x="8653685" y="3657085"/>
            <a:ext cx="2596948" cy="1477328"/>
          </a:xfrm>
          <a:prstGeom prst="rect">
            <a:avLst/>
          </a:prstGeom>
        </p:spPr>
        <p:txBody>
          <a:bodyPr wrap="square">
            <a:spAutoFit/>
          </a:bodyPr>
          <a:lstStyle/>
          <a:p>
            <a:r>
              <a:rPr lang="en-US" dirty="0">
                <a:solidFill>
                  <a:srgbClr val="212529"/>
                </a:solidFill>
                <a:latin typeface="Open Sans" panose="020B0606030504020204" pitchFamily="34" charset="0"/>
              </a:rPr>
              <a:t>Throughout the online gaming world, wherever games are marketed to children, online predators lurk.</a:t>
            </a:r>
            <a:endParaRPr lang="en-US" dirty="0"/>
          </a:p>
        </p:txBody>
      </p:sp>
    </p:spTree>
    <p:extLst>
      <p:ext uri="{BB962C8B-B14F-4D97-AF65-F5344CB8AC3E}">
        <p14:creationId xmlns:p14="http://schemas.microsoft.com/office/powerpoint/2010/main" val="2265372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rot="16200000">
            <a:off x="11088765" y="-1665"/>
            <a:ext cx="1104900" cy="1108222"/>
            <a:chOff x="11087100" y="5753100"/>
            <a:chExt cx="1104900" cy="1108222"/>
          </a:xfrm>
        </p:grpSpPr>
        <p:sp>
          <p:nvSpPr>
            <p:cNvPr id="39" name="Right Triangle 38"/>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TextBox 39"/>
            <p:cNvSpPr txBox="1"/>
            <p:nvPr/>
          </p:nvSpPr>
          <p:spPr>
            <a:xfrm rot="5400000" flipH="1">
              <a:off x="11675501" y="6414826"/>
              <a:ext cx="573033" cy="319959"/>
            </a:xfrm>
            <a:prstGeom prst="rect">
              <a:avLst/>
            </a:prstGeom>
            <a:noFill/>
          </p:spPr>
          <p:txBody>
            <a:bodyPr wrap="square" rtlCol="0">
              <a:spAutoFit/>
            </a:bodyPr>
            <a:lstStyle/>
            <a:p>
              <a:pPr algn="ctr">
                <a:lnSpc>
                  <a:spcPct val="150000"/>
                </a:lnSpc>
              </a:pPr>
              <a:r>
                <a:rPr lang="en-US" sz="1100">
                  <a:solidFill>
                    <a:schemeClr val="bg1"/>
                  </a:solidFill>
                </a:rPr>
                <a:t>01.</a:t>
              </a:r>
            </a:p>
          </p:txBody>
        </p:sp>
      </p:grpSp>
      <p:sp>
        <p:nvSpPr>
          <p:cNvPr id="41" name="TextBox 40"/>
          <p:cNvSpPr txBox="1"/>
          <p:nvPr/>
        </p:nvSpPr>
        <p:spPr>
          <a:xfrm flipH="1">
            <a:off x="8086434" y="209669"/>
            <a:ext cx="3822374" cy="319959"/>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100" spc="300" dirty="0">
                <a:solidFill>
                  <a:schemeClr val="tx1">
                    <a:lumMod val="50000"/>
                    <a:lumOff val="50000"/>
                  </a:schemeClr>
                </a:solidFill>
              </a:rPr>
              <a:t>TECH TALK – FAMILY NIGHT</a:t>
            </a:r>
          </a:p>
        </p:txBody>
      </p:sp>
      <p:sp>
        <p:nvSpPr>
          <p:cNvPr id="42" name="Rectangle 41">
            <a:extLst>
              <a:ext uri="{FF2B5EF4-FFF2-40B4-BE49-F238E27FC236}">
                <a16:creationId xmlns:a16="http://schemas.microsoft.com/office/drawing/2014/main" id="{C6B8E64D-CFE7-984B-9EDF-397A827ECAF9}"/>
              </a:ext>
            </a:extLst>
          </p:cNvPr>
          <p:cNvSpPr/>
          <p:nvPr/>
        </p:nvSpPr>
        <p:spPr>
          <a:xfrm>
            <a:off x="4301735" y="1314569"/>
            <a:ext cx="7419128" cy="6186309"/>
          </a:xfrm>
          <a:prstGeom prst="rect">
            <a:avLst/>
          </a:prstGeom>
        </p:spPr>
        <p:txBody>
          <a:bodyPr wrap="square">
            <a:spAutoFit/>
          </a:bodyPr>
          <a:lstStyle/>
          <a:p>
            <a:r>
              <a:rPr lang="en-US" dirty="0"/>
              <a:t>1)  Don’t ban your child from using technology</a:t>
            </a:r>
          </a:p>
          <a:p>
            <a:endParaRPr lang="en-US" dirty="0"/>
          </a:p>
          <a:p>
            <a:r>
              <a:rPr lang="en-US" dirty="0"/>
              <a:t>2) Take an interest in your child’s online world</a:t>
            </a:r>
          </a:p>
          <a:p>
            <a:endParaRPr lang="en-US" b="1" dirty="0"/>
          </a:p>
          <a:p>
            <a:r>
              <a:rPr lang="en-US" dirty="0"/>
              <a:t>3) Remember, you’re in charge</a:t>
            </a:r>
          </a:p>
          <a:p>
            <a:endParaRPr lang="en-US" b="1" dirty="0"/>
          </a:p>
          <a:p>
            <a:r>
              <a:rPr lang="en-US" dirty="0"/>
              <a:t>4) Create a family media agreement</a:t>
            </a:r>
          </a:p>
          <a:p>
            <a:endParaRPr lang="en-US" b="1" dirty="0"/>
          </a:p>
          <a:p>
            <a:r>
              <a:rPr lang="en-US" dirty="0"/>
              <a:t>5) Help your child learn about privacy – YAPPY</a:t>
            </a:r>
          </a:p>
          <a:p>
            <a:endParaRPr lang="en-US" dirty="0"/>
          </a:p>
          <a:p>
            <a:r>
              <a:rPr lang="en-US" dirty="0"/>
              <a:t>6) Help your child to think critically when they’re online</a:t>
            </a:r>
          </a:p>
          <a:p>
            <a:endParaRPr lang="en-US" dirty="0"/>
          </a:p>
          <a:p>
            <a:r>
              <a:rPr lang="en-US" dirty="0"/>
              <a:t>7) Keep the lines of communication open</a:t>
            </a:r>
          </a:p>
          <a:p>
            <a:endParaRPr lang="en-US" b="1" dirty="0"/>
          </a:p>
          <a:p>
            <a:r>
              <a:rPr lang="en-US" dirty="0"/>
              <a:t>8) Strive for balance in your household</a:t>
            </a:r>
          </a:p>
          <a:p>
            <a:endParaRPr lang="en-US" b="1" dirty="0"/>
          </a:p>
          <a:p>
            <a:r>
              <a:rPr lang="en-US" dirty="0"/>
              <a:t>9) Be aware of age restrictions</a:t>
            </a:r>
          </a:p>
          <a:p>
            <a:endParaRPr lang="en-US" b="1" dirty="0"/>
          </a:p>
          <a:p>
            <a:r>
              <a:rPr lang="en-US" dirty="0"/>
              <a:t>10) Educate yourself</a:t>
            </a:r>
            <a:endParaRPr lang="en-US" b="1" dirty="0"/>
          </a:p>
          <a:p>
            <a:endParaRPr lang="en-US" b="1" dirty="0"/>
          </a:p>
          <a:p>
            <a:endParaRPr lang="en-US" b="1" dirty="0"/>
          </a:p>
          <a:p>
            <a:endParaRPr lang="en-US" b="1" dirty="0"/>
          </a:p>
        </p:txBody>
      </p:sp>
      <p:pic>
        <p:nvPicPr>
          <p:cNvPr id="11" name="Picture Placeholder 10" descr="A group of people looking at a phone&#10;&#10;Description automatically generated">
            <a:extLst>
              <a:ext uri="{FF2B5EF4-FFF2-40B4-BE49-F238E27FC236}">
                <a16:creationId xmlns:a16="http://schemas.microsoft.com/office/drawing/2014/main" id="{03D03E9D-A4DA-1A46-B231-EE0C13B870C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7043" r="71"/>
          <a:stretch/>
        </p:blipFill>
        <p:spPr>
          <a:xfrm>
            <a:off x="210525" y="1314569"/>
            <a:ext cx="3528007" cy="2380727"/>
          </a:xfrm>
        </p:spPr>
      </p:pic>
      <p:pic>
        <p:nvPicPr>
          <p:cNvPr id="10" name="Picture Placeholder 10" descr="A group of people looking at a phone&#10;&#10;Description automatically generated">
            <a:extLst>
              <a:ext uri="{FF2B5EF4-FFF2-40B4-BE49-F238E27FC236}">
                <a16:creationId xmlns:a16="http://schemas.microsoft.com/office/drawing/2014/main" id="{BC3BE4E0-4932-D648-86FE-EA40C336D031}"/>
              </a:ext>
            </a:extLst>
          </p:cNvPr>
          <p:cNvPicPr>
            <a:picLocks noChangeAspect="1"/>
          </p:cNvPicPr>
          <p:nvPr/>
        </p:nvPicPr>
        <p:blipFill rotWithShape="1">
          <a:blip r:embed="rId2">
            <a:extLst>
              <a:ext uri="{28A0092B-C50C-407E-A947-70E740481C1C}">
                <a14:useLocalDpi xmlns:a14="http://schemas.microsoft.com/office/drawing/2010/main" val="0"/>
              </a:ext>
            </a:extLst>
          </a:blip>
          <a:srcRect l="17043" r="71"/>
          <a:stretch/>
        </p:blipFill>
        <p:spPr>
          <a:xfrm>
            <a:off x="210525" y="4266448"/>
            <a:ext cx="3528007" cy="2380727"/>
          </a:xfrm>
          <a:custGeom>
            <a:avLst/>
            <a:gdLst>
              <a:gd name="connsiteX0" fmla="*/ 0 w 3451123"/>
              <a:gd name="connsiteY0" fmla="*/ 0 h 4336026"/>
              <a:gd name="connsiteX1" fmla="*/ 3451123 w 3451123"/>
              <a:gd name="connsiteY1" fmla="*/ 0 h 4336026"/>
              <a:gd name="connsiteX2" fmla="*/ 3451123 w 3451123"/>
              <a:gd name="connsiteY2" fmla="*/ 4336026 h 4336026"/>
              <a:gd name="connsiteX3" fmla="*/ 0 w 3451123"/>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3451123" h="4336026">
                <a:moveTo>
                  <a:pt x="0" y="0"/>
                </a:moveTo>
                <a:lnTo>
                  <a:pt x="3451123" y="0"/>
                </a:lnTo>
                <a:lnTo>
                  <a:pt x="3451123" y="4336026"/>
                </a:lnTo>
                <a:lnTo>
                  <a:pt x="0" y="4336026"/>
                </a:lnTo>
                <a:close/>
              </a:path>
            </a:pathLst>
          </a:custGeom>
          <a:pattFill prst="divot">
            <a:fgClr>
              <a:schemeClr val="accent1"/>
            </a:fgClr>
            <a:bgClr>
              <a:schemeClr val="bg1"/>
            </a:bgClr>
          </a:pattFill>
        </p:spPr>
      </p:pic>
      <p:sp>
        <p:nvSpPr>
          <p:cNvPr id="2" name="Rectangle 1">
            <a:extLst>
              <a:ext uri="{FF2B5EF4-FFF2-40B4-BE49-F238E27FC236}">
                <a16:creationId xmlns:a16="http://schemas.microsoft.com/office/drawing/2014/main" id="{940778B2-448C-1D42-A811-ADA24DA9F41C}"/>
              </a:ext>
            </a:extLst>
          </p:cNvPr>
          <p:cNvSpPr/>
          <p:nvPr/>
        </p:nvSpPr>
        <p:spPr>
          <a:xfrm>
            <a:off x="4161680" y="669298"/>
            <a:ext cx="7125092" cy="461665"/>
          </a:xfrm>
          <a:prstGeom prst="rect">
            <a:avLst/>
          </a:prstGeom>
        </p:spPr>
        <p:txBody>
          <a:bodyPr wrap="none">
            <a:spAutoFit/>
          </a:bodyPr>
          <a:lstStyle/>
          <a:p>
            <a:r>
              <a:rPr lang="en-US" sz="2400" b="1" u="sng" dirty="0">
                <a:solidFill>
                  <a:srgbClr val="00B0F0"/>
                </a:solidFill>
              </a:rPr>
              <a:t>10 Internet Safety and Technology Use Tips for Parents</a:t>
            </a:r>
            <a:endParaRPr lang="en-US" sz="2400" b="1" dirty="0">
              <a:solidFill>
                <a:srgbClr val="00B0F0"/>
              </a:solidFill>
            </a:endParaRPr>
          </a:p>
        </p:txBody>
      </p:sp>
    </p:spTree>
    <p:extLst>
      <p:ext uri="{BB962C8B-B14F-4D97-AF65-F5344CB8AC3E}">
        <p14:creationId xmlns:p14="http://schemas.microsoft.com/office/powerpoint/2010/main" val="410219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rot="16200000">
            <a:off x="11088765" y="-1665"/>
            <a:ext cx="1104900" cy="1108222"/>
            <a:chOff x="11087100" y="5753100"/>
            <a:chExt cx="1104900" cy="1108222"/>
          </a:xfrm>
        </p:grpSpPr>
        <p:sp>
          <p:nvSpPr>
            <p:cNvPr id="39" name="Right Triangle 38"/>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TextBox 39"/>
            <p:cNvSpPr txBox="1"/>
            <p:nvPr/>
          </p:nvSpPr>
          <p:spPr>
            <a:xfrm rot="5400000" flipH="1">
              <a:off x="11675501" y="6414826"/>
              <a:ext cx="573033" cy="319959"/>
            </a:xfrm>
            <a:prstGeom prst="rect">
              <a:avLst/>
            </a:prstGeom>
            <a:noFill/>
          </p:spPr>
          <p:txBody>
            <a:bodyPr wrap="square" rtlCol="0">
              <a:spAutoFit/>
            </a:bodyPr>
            <a:lstStyle/>
            <a:p>
              <a:pPr algn="ctr">
                <a:lnSpc>
                  <a:spcPct val="150000"/>
                </a:lnSpc>
              </a:pPr>
              <a:r>
                <a:rPr lang="en-US" sz="1100">
                  <a:solidFill>
                    <a:schemeClr val="bg1"/>
                  </a:solidFill>
                </a:rPr>
                <a:t>01.</a:t>
              </a:r>
            </a:p>
          </p:txBody>
        </p:sp>
      </p:grpSp>
      <p:sp>
        <p:nvSpPr>
          <p:cNvPr id="41" name="TextBox 40"/>
          <p:cNvSpPr txBox="1"/>
          <p:nvPr/>
        </p:nvSpPr>
        <p:spPr>
          <a:xfrm flipH="1">
            <a:off x="8086434" y="209669"/>
            <a:ext cx="3822374" cy="319959"/>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100" spc="300" dirty="0">
                <a:solidFill>
                  <a:schemeClr val="tx1">
                    <a:lumMod val="50000"/>
                    <a:lumOff val="50000"/>
                  </a:schemeClr>
                </a:solidFill>
              </a:rPr>
              <a:t>TECH TALK – FAMILY NIGHT</a:t>
            </a:r>
          </a:p>
        </p:txBody>
      </p:sp>
      <p:sp>
        <p:nvSpPr>
          <p:cNvPr id="42" name="Rectangle 41">
            <a:extLst>
              <a:ext uri="{FF2B5EF4-FFF2-40B4-BE49-F238E27FC236}">
                <a16:creationId xmlns:a16="http://schemas.microsoft.com/office/drawing/2014/main" id="{C6B8E64D-CFE7-984B-9EDF-397A827ECAF9}"/>
              </a:ext>
            </a:extLst>
          </p:cNvPr>
          <p:cNvSpPr/>
          <p:nvPr/>
        </p:nvSpPr>
        <p:spPr>
          <a:xfrm>
            <a:off x="4291686" y="1502307"/>
            <a:ext cx="7419128" cy="646331"/>
          </a:xfrm>
          <a:prstGeom prst="rect">
            <a:avLst/>
          </a:prstGeom>
        </p:spPr>
        <p:txBody>
          <a:bodyPr wrap="square">
            <a:spAutoFit/>
          </a:bodyPr>
          <a:lstStyle/>
          <a:p>
            <a:r>
              <a:rPr lang="en-US" dirty="0"/>
              <a:t>YAPPY stands for: </a:t>
            </a:r>
            <a:r>
              <a:rPr lang="en-US" b="1" dirty="0"/>
              <a:t>Y</a:t>
            </a:r>
            <a:r>
              <a:rPr lang="en-US" dirty="0"/>
              <a:t>our full name, </a:t>
            </a:r>
            <a:r>
              <a:rPr lang="en-US" b="1" dirty="0"/>
              <a:t>A</a:t>
            </a:r>
            <a:r>
              <a:rPr lang="en-US" dirty="0"/>
              <a:t>ddress, </a:t>
            </a:r>
            <a:r>
              <a:rPr lang="en-US" b="1" dirty="0"/>
              <a:t>P</a:t>
            </a:r>
            <a:r>
              <a:rPr lang="en-US" dirty="0"/>
              <a:t>hone number, </a:t>
            </a:r>
            <a:r>
              <a:rPr lang="en-US" b="1" dirty="0"/>
              <a:t>P</a:t>
            </a:r>
            <a:r>
              <a:rPr lang="en-US" dirty="0"/>
              <a:t>asswords, </a:t>
            </a:r>
            <a:r>
              <a:rPr lang="en-US" b="1" dirty="0"/>
              <a:t>Y</a:t>
            </a:r>
            <a:r>
              <a:rPr lang="en-US" dirty="0"/>
              <a:t>our plans and birthday.</a:t>
            </a:r>
            <a:endParaRPr lang="en-US" sz="2400" dirty="0">
              <a:solidFill>
                <a:schemeClr val="accent1">
                  <a:lumMod val="50000"/>
                </a:schemeClr>
              </a:solidFill>
            </a:endParaRPr>
          </a:p>
        </p:txBody>
      </p:sp>
      <p:pic>
        <p:nvPicPr>
          <p:cNvPr id="11" name="Picture Placeholder 10" descr="A group of people looking at a phone&#10;&#10;Description automatically generated">
            <a:extLst>
              <a:ext uri="{FF2B5EF4-FFF2-40B4-BE49-F238E27FC236}">
                <a16:creationId xmlns:a16="http://schemas.microsoft.com/office/drawing/2014/main" id="{03D03E9D-A4DA-1A46-B231-EE0C13B870C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7043" r="71"/>
          <a:stretch/>
        </p:blipFill>
        <p:spPr>
          <a:xfrm>
            <a:off x="210526" y="1707179"/>
            <a:ext cx="3528007" cy="2380727"/>
          </a:xfrm>
        </p:spPr>
      </p:pic>
      <p:sp>
        <p:nvSpPr>
          <p:cNvPr id="2" name="Rectangle 1">
            <a:extLst>
              <a:ext uri="{FF2B5EF4-FFF2-40B4-BE49-F238E27FC236}">
                <a16:creationId xmlns:a16="http://schemas.microsoft.com/office/drawing/2014/main" id="{940778B2-448C-1D42-A811-ADA24DA9F41C}"/>
              </a:ext>
            </a:extLst>
          </p:cNvPr>
          <p:cNvSpPr/>
          <p:nvPr/>
        </p:nvSpPr>
        <p:spPr>
          <a:xfrm>
            <a:off x="4372695" y="552446"/>
            <a:ext cx="2087431" cy="707886"/>
          </a:xfrm>
          <a:prstGeom prst="rect">
            <a:avLst/>
          </a:prstGeom>
        </p:spPr>
        <p:txBody>
          <a:bodyPr wrap="none">
            <a:spAutoFit/>
          </a:bodyPr>
          <a:lstStyle/>
          <a:p>
            <a:r>
              <a:rPr lang="en-US" sz="4000" dirty="0">
                <a:solidFill>
                  <a:srgbClr val="00B0F0"/>
                </a:solidFill>
              </a:rPr>
              <a:t>Y A P P Y </a:t>
            </a:r>
          </a:p>
        </p:txBody>
      </p:sp>
      <p:pic>
        <p:nvPicPr>
          <p:cNvPr id="5" name="Picture 4" descr="A close up of a sign&#10;&#10;Description automatically generated">
            <a:extLst>
              <a:ext uri="{FF2B5EF4-FFF2-40B4-BE49-F238E27FC236}">
                <a16:creationId xmlns:a16="http://schemas.microsoft.com/office/drawing/2014/main" id="{F7578AFF-ABE9-454B-8C93-B033B7586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695" y="2313398"/>
            <a:ext cx="6502400" cy="3251200"/>
          </a:xfrm>
          <a:prstGeom prst="rect">
            <a:avLst/>
          </a:prstGeom>
        </p:spPr>
      </p:pic>
      <p:sp>
        <p:nvSpPr>
          <p:cNvPr id="6" name="Rectangle 5">
            <a:extLst>
              <a:ext uri="{FF2B5EF4-FFF2-40B4-BE49-F238E27FC236}">
                <a16:creationId xmlns:a16="http://schemas.microsoft.com/office/drawing/2014/main" id="{3FCF4741-61D6-9441-B99B-2DAAF41BB700}"/>
              </a:ext>
            </a:extLst>
          </p:cNvPr>
          <p:cNvSpPr/>
          <p:nvPr/>
        </p:nvSpPr>
        <p:spPr>
          <a:xfrm>
            <a:off x="375138" y="5729358"/>
            <a:ext cx="11533670" cy="923330"/>
          </a:xfrm>
          <a:prstGeom prst="rect">
            <a:avLst/>
          </a:prstGeom>
        </p:spPr>
        <p:txBody>
          <a:bodyPr wrap="square">
            <a:spAutoFit/>
          </a:bodyPr>
          <a:lstStyle/>
          <a:p>
            <a:pPr>
              <a:spcBef>
                <a:spcPts val="2250"/>
              </a:spcBef>
              <a:spcAft>
                <a:spcPts val="2250"/>
              </a:spcAft>
            </a:pPr>
            <a:r>
              <a:rPr lang="en-US" b="1" dirty="0">
                <a:solidFill>
                  <a:srgbClr val="000000"/>
                </a:solidFill>
                <a:latin typeface="Open Sans" panose="020B0606030504020204" pitchFamily="34" charset="0"/>
                <a:ea typeface="Times New Roman" panose="02020603050405020304" pitchFamily="18" charset="0"/>
              </a:rPr>
              <a:t>Teach your child to keep personal information private online. YAPPY is a useful acronym to remind children of some of the personal information they should not share on public online spaces (blogs, forums, social media, etc.).</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247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38883" y="71377"/>
            <a:ext cx="2884172" cy="482013"/>
            <a:chOff x="1215389" y="4676625"/>
            <a:chExt cx="2884172" cy="482013"/>
          </a:xfrm>
        </p:grpSpPr>
        <p:sp>
          <p:nvSpPr>
            <p:cNvPr id="5" name="TextBox 4"/>
            <p:cNvSpPr txBox="1"/>
            <p:nvPr/>
          </p:nvSpPr>
          <p:spPr>
            <a:xfrm flipH="1">
              <a:off x="1215389" y="4838679"/>
              <a:ext cx="2884172" cy="319959"/>
            </a:xfrm>
            <a:prstGeom prst="rect">
              <a:avLst/>
            </a:prstGeom>
            <a:noFill/>
          </p:spPr>
          <p:txBody>
            <a:bodyPr wrap="square" rtlCol="0">
              <a:spAutoFit/>
            </a:bodyPr>
            <a:lstStyle/>
            <a:p>
              <a:pPr algn="ctr">
                <a:lnSpc>
                  <a:spcPct val="150000"/>
                </a:lnSpc>
              </a:pPr>
              <a:r>
                <a:rPr lang="en-US" sz="1100" dirty="0">
                  <a:solidFill>
                    <a:schemeClr val="tx1">
                      <a:lumMod val="50000"/>
                      <a:lumOff val="50000"/>
                    </a:schemeClr>
                  </a:solidFill>
                </a:rPr>
                <a:t>BY JESSE WEINBERGER</a:t>
              </a:r>
            </a:p>
          </p:txBody>
        </p:sp>
        <p:sp>
          <p:nvSpPr>
            <p:cNvPr id="6" name="TextBox 5"/>
            <p:cNvSpPr txBox="1"/>
            <p:nvPr/>
          </p:nvSpPr>
          <p:spPr>
            <a:xfrm flipH="1">
              <a:off x="1215389" y="4676625"/>
              <a:ext cx="2884170" cy="320024"/>
            </a:xfrm>
            <a:prstGeom prst="rect">
              <a:avLst/>
            </a:prstGeom>
            <a:noFill/>
          </p:spPr>
          <p:txBody>
            <a:bodyPr wrap="square" rtlCol="0">
              <a:spAutoFit/>
            </a:bodyPr>
            <a:lstStyle/>
            <a:p>
              <a:pPr algn="ctr">
                <a:lnSpc>
                  <a:spcPct val="150000"/>
                </a:lnSpc>
              </a:pPr>
              <a:r>
                <a:rPr lang="en-US" sz="1100" b="1" spc="300" dirty="0">
                  <a:solidFill>
                    <a:schemeClr val="accent1"/>
                  </a:solidFill>
                  <a:latin typeface="+mj-lt"/>
                </a:rPr>
                <a:t>A MUST READ</a:t>
              </a:r>
            </a:p>
          </p:txBody>
        </p:sp>
      </p:grpSp>
      <p:grpSp>
        <p:nvGrpSpPr>
          <p:cNvPr id="8" name="Group 7"/>
          <p:cNvGrpSpPr/>
          <p:nvPr/>
        </p:nvGrpSpPr>
        <p:grpSpPr>
          <a:xfrm>
            <a:off x="5509453" y="2338292"/>
            <a:ext cx="5958646" cy="3214849"/>
            <a:chOff x="5838618" y="2683700"/>
            <a:chExt cx="5958646" cy="3214849"/>
          </a:xfrm>
        </p:grpSpPr>
        <p:grpSp>
          <p:nvGrpSpPr>
            <p:cNvPr id="31" name="Group 30"/>
            <p:cNvGrpSpPr/>
            <p:nvPr/>
          </p:nvGrpSpPr>
          <p:grpSpPr>
            <a:xfrm>
              <a:off x="5838618" y="2967938"/>
              <a:ext cx="310632" cy="310632"/>
              <a:chOff x="128589" y="4298950"/>
              <a:chExt cx="298450" cy="298450"/>
            </a:xfrm>
            <a:solidFill>
              <a:schemeClr val="bg1"/>
            </a:solidFill>
          </p:grpSpPr>
          <p:sp>
            <p:nvSpPr>
              <p:cNvPr id="32" name="Freeform 178"/>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p>
            </p:txBody>
          </p:sp>
          <p:sp>
            <p:nvSpPr>
              <p:cNvPr id="33" name="Freeform 179"/>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p>
            </p:txBody>
          </p:sp>
          <p:sp>
            <p:nvSpPr>
              <p:cNvPr id="34" name="Freeform 180"/>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p>
            </p:txBody>
          </p:sp>
          <p:sp>
            <p:nvSpPr>
              <p:cNvPr id="35" name="Freeform 181"/>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p>
            </p:txBody>
          </p:sp>
          <p:sp>
            <p:nvSpPr>
              <p:cNvPr id="36" name="Freeform 182"/>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p>
            </p:txBody>
          </p:sp>
          <p:sp>
            <p:nvSpPr>
              <p:cNvPr id="37" name="Freeform 183"/>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p>
            </p:txBody>
          </p:sp>
        </p:grpSp>
        <p:grpSp>
          <p:nvGrpSpPr>
            <p:cNvPr id="25" name="Group 24"/>
            <p:cNvGrpSpPr/>
            <p:nvPr/>
          </p:nvGrpSpPr>
          <p:grpSpPr>
            <a:xfrm>
              <a:off x="6833359" y="2683700"/>
              <a:ext cx="4963905" cy="3214849"/>
              <a:chOff x="6833359" y="2683700"/>
              <a:chExt cx="4963905" cy="3214849"/>
            </a:xfrm>
          </p:grpSpPr>
          <p:sp>
            <p:nvSpPr>
              <p:cNvPr id="29" name="TextBox 28"/>
              <p:cNvSpPr txBox="1"/>
              <p:nvPr/>
            </p:nvSpPr>
            <p:spPr>
              <a:xfrm flipH="1">
                <a:off x="6833362" y="2683700"/>
                <a:ext cx="2691638" cy="320024"/>
              </a:xfrm>
              <a:prstGeom prst="rect">
                <a:avLst/>
              </a:prstGeom>
              <a:noFill/>
            </p:spPr>
            <p:txBody>
              <a:bodyPr wrap="square" rtlCol="0">
                <a:spAutoFit/>
              </a:bodyPr>
              <a:lstStyle/>
              <a:p>
                <a:pPr>
                  <a:lnSpc>
                    <a:spcPct val="150000"/>
                  </a:lnSpc>
                </a:pPr>
                <a:r>
                  <a:rPr lang="en-US" sz="1100" b="1" dirty="0">
                    <a:solidFill>
                      <a:schemeClr val="accent1"/>
                    </a:solidFill>
                    <a:latin typeface="+mj-lt"/>
                  </a:rPr>
                  <a:t>Our Service One.</a:t>
                </a:r>
              </a:p>
            </p:txBody>
          </p:sp>
          <p:sp>
            <p:nvSpPr>
              <p:cNvPr id="27" name="TextBox 26"/>
              <p:cNvSpPr txBox="1"/>
              <p:nvPr/>
            </p:nvSpPr>
            <p:spPr>
              <a:xfrm flipH="1">
                <a:off x="6833359" y="3247182"/>
                <a:ext cx="4963905" cy="2651367"/>
              </a:xfrm>
              <a:prstGeom prst="rect">
                <a:avLst/>
              </a:prstGeom>
              <a:noFill/>
            </p:spPr>
            <p:txBody>
              <a:bodyPr wrap="square" rtlCol="0">
                <a:spAutoFit/>
              </a:bodyPr>
              <a:lstStyle/>
              <a:p>
                <a:pPr>
                  <a:lnSpc>
                    <a:spcPct val="150000"/>
                  </a:lnSpc>
                </a:pPr>
                <a:r>
                  <a:rPr lang="en-US" sz="1200" dirty="0"/>
                  <a:t>Jesse Weinberger is an Internet Safety Expert and owner of </a:t>
                </a:r>
                <a:r>
                  <a:rPr lang="en-US" sz="1200" dirty="0" err="1"/>
                  <a:t>OvernightGeek</a:t>
                </a:r>
                <a:r>
                  <a:rPr lang="en-US" sz="1200" dirty="0"/>
                  <a:t> University. </a:t>
                </a:r>
                <a:r>
                  <a:rPr lang="en-US" sz="1200" dirty="0">
                    <a:hlinkClick r:id="rId2"/>
                  </a:rPr>
                  <a:t>www.overnightgeek.com</a:t>
                </a:r>
                <a:endParaRPr lang="en-US" sz="1200" dirty="0"/>
              </a:p>
              <a:p>
                <a:pPr>
                  <a:lnSpc>
                    <a:spcPct val="150000"/>
                  </a:lnSpc>
                </a:pPr>
                <a:endParaRPr lang="en-US" sz="1100" dirty="0"/>
              </a:p>
              <a:p>
                <a:pPr>
                  <a:lnSpc>
                    <a:spcPct val="150000"/>
                  </a:lnSpc>
                </a:pPr>
                <a:r>
                  <a:rPr lang="en-US" sz="1100" dirty="0"/>
                  <a:t>Since 2003, in addition to consulting with school districts and law enforcement, Jesse has traveled all over the United States presenting to tens of thousands of teachers, parents, and students every year. </a:t>
                </a:r>
              </a:p>
              <a:p>
                <a:pPr>
                  <a:lnSpc>
                    <a:spcPct val="150000"/>
                  </a:lnSpc>
                </a:pPr>
                <a:endParaRPr lang="en-US" sz="1100" dirty="0"/>
              </a:p>
              <a:p>
                <a:pPr>
                  <a:lnSpc>
                    <a:spcPct val="150000"/>
                  </a:lnSpc>
                </a:pPr>
                <a:r>
                  <a:rPr lang="en-US" sz="1100" dirty="0"/>
                  <a:t>Jesse is the author of </a:t>
                </a:r>
                <a:r>
                  <a:rPr lang="en-US" sz="1100" b="1" dirty="0"/>
                  <a:t>“The Boogeyman Exists: And He’s in Your Child’s Back Pocket” (2nd ed)</a:t>
                </a:r>
                <a:r>
                  <a:rPr lang="en-US" sz="1100" dirty="0"/>
                  <a:t>, a complete guide to keeping your children safe in a 24-7 always-connected digital society.</a:t>
                </a:r>
                <a:endParaRPr lang="en-US" sz="1100" dirty="0">
                  <a:solidFill>
                    <a:schemeClr val="tx1">
                      <a:lumMod val="50000"/>
                      <a:lumOff val="50000"/>
                    </a:schemeClr>
                  </a:solidFill>
                </a:endParaRPr>
              </a:p>
            </p:txBody>
          </p:sp>
        </p:grpSp>
      </p:grpSp>
      <p:grpSp>
        <p:nvGrpSpPr>
          <p:cNvPr id="38" name="Group 37"/>
          <p:cNvGrpSpPr/>
          <p:nvPr/>
        </p:nvGrpSpPr>
        <p:grpSpPr>
          <a:xfrm rot="16200000">
            <a:off x="11088765" y="-1665"/>
            <a:ext cx="1104900" cy="1108222"/>
            <a:chOff x="11087100" y="5753100"/>
            <a:chExt cx="1104900" cy="1108222"/>
          </a:xfrm>
        </p:grpSpPr>
        <p:sp>
          <p:nvSpPr>
            <p:cNvPr id="39" name="Right Triangle 38"/>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TextBox 39"/>
            <p:cNvSpPr txBox="1"/>
            <p:nvPr/>
          </p:nvSpPr>
          <p:spPr>
            <a:xfrm rot="5400000" flipH="1">
              <a:off x="11675501" y="6414826"/>
              <a:ext cx="573033" cy="319959"/>
            </a:xfrm>
            <a:prstGeom prst="rect">
              <a:avLst/>
            </a:prstGeom>
            <a:noFill/>
          </p:spPr>
          <p:txBody>
            <a:bodyPr wrap="square" rtlCol="0">
              <a:spAutoFit/>
            </a:bodyPr>
            <a:lstStyle/>
            <a:p>
              <a:pPr algn="ctr">
                <a:lnSpc>
                  <a:spcPct val="150000"/>
                </a:lnSpc>
              </a:pPr>
              <a:r>
                <a:rPr lang="en-US" sz="1100">
                  <a:solidFill>
                    <a:schemeClr val="bg1"/>
                  </a:solidFill>
                </a:rPr>
                <a:t>01.</a:t>
              </a:r>
            </a:p>
          </p:txBody>
        </p:sp>
      </p:grpSp>
      <p:sp>
        <p:nvSpPr>
          <p:cNvPr id="41" name="TextBox 40"/>
          <p:cNvSpPr txBox="1"/>
          <p:nvPr/>
        </p:nvSpPr>
        <p:spPr>
          <a:xfrm flipH="1">
            <a:off x="8086434" y="209669"/>
            <a:ext cx="3822374" cy="319959"/>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100" spc="300" dirty="0">
                <a:solidFill>
                  <a:schemeClr val="tx1">
                    <a:lumMod val="50000"/>
                    <a:lumOff val="50000"/>
                  </a:schemeClr>
                </a:solidFill>
              </a:rPr>
              <a:t>TECH TALK – FAMILY NIGHT</a:t>
            </a:r>
          </a:p>
        </p:txBody>
      </p:sp>
      <p:pic>
        <p:nvPicPr>
          <p:cNvPr id="7" name="Picture Placeholder 6" descr="A picture containing sitting, table, book, phone&#10;&#10;Description automatically generated">
            <a:extLst>
              <a:ext uri="{FF2B5EF4-FFF2-40B4-BE49-F238E27FC236}">
                <a16:creationId xmlns:a16="http://schemas.microsoft.com/office/drawing/2014/main" id="{173CF377-A5DB-B44D-A7DB-13E2893CDD6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16" b="337"/>
          <a:stretch/>
        </p:blipFill>
        <p:spPr>
          <a:xfrm>
            <a:off x="781358" y="715445"/>
            <a:ext cx="3451123" cy="5342456"/>
          </a:xfrm>
        </p:spPr>
      </p:pic>
      <p:sp>
        <p:nvSpPr>
          <p:cNvPr id="42" name="Rectangle 41">
            <a:extLst>
              <a:ext uri="{FF2B5EF4-FFF2-40B4-BE49-F238E27FC236}">
                <a16:creationId xmlns:a16="http://schemas.microsoft.com/office/drawing/2014/main" id="{C6B8E64D-CFE7-984B-9EDF-397A827ECAF9}"/>
              </a:ext>
            </a:extLst>
          </p:cNvPr>
          <p:cNvSpPr/>
          <p:nvPr/>
        </p:nvSpPr>
        <p:spPr>
          <a:xfrm>
            <a:off x="5240596" y="1187990"/>
            <a:ext cx="6096000" cy="707886"/>
          </a:xfrm>
          <a:prstGeom prst="rect">
            <a:avLst/>
          </a:prstGeom>
        </p:spPr>
        <p:txBody>
          <a:bodyPr>
            <a:spAutoFit/>
          </a:bodyPr>
          <a:lstStyle/>
          <a:p>
            <a:r>
              <a:rPr lang="en-US" sz="2000" b="1" dirty="0">
                <a:solidFill>
                  <a:srgbClr val="00B0F0"/>
                </a:solidFill>
                <a:latin typeface="Open Sans" panose="020B0606030504020204" pitchFamily="34" charset="0"/>
              </a:rPr>
              <a:t>Your single and only chance to protect your children is to become educated.</a:t>
            </a:r>
            <a:endParaRPr lang="en-US" sz="2000" dirty="0">
              <a:solidFill>
                <a:srgbClr val="00B0F0"/>
              </a:solidFill>
            </a:endParaRPr>
          </a:p>
        </p:txBody>
      </p:sp>
      <p:pic>
        <p:nvPicPr>
          <p:cNvPr id="44" name="Picture 43" descr="A person posing for the camera&#10;&#10;Description automatically generated">
            <a:extLst>
              <a:ext uri="{FF2B5EF4-FFF2-40B4-BE49-F238E27FC236}">
                <a16:creationId xmlns:a16="http://schemas.microsoft.com/office/drawing/2014/main" id="{02C31D51-D801-F448-86D6-A817A0C9D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916" y="2182775"/>
            <a:ext cx="1348084" cy="1444376"/>
          </a:xfrm>
          <a:prstGeom prst="rect">
            <a:avLst/>
          </a:prstGeom>
        </p:spPr>
      </p:pic>
      <p:sp>
        <p:nvSpPr>
          <p:cNvPr id="46" name="Rectangle 45">
            <a:extLst>
              <a:ext uri="{FF2B5EF4-FFF2-40B4-BE49-F238E27FC236}">
                <a16:creationId xmlns:a16="http://schemas.microsoft.com/office/drawing/2014/main" id="{F31C152C-14DD-A64D-BE74-BD784314D7F0}"/>
              </a:ext>
            </a:extLst>
          </p:cNvPr>
          <p:cNvSpPr/>
          <p:nvPr/>
        </p:nvSpPr>
        <p:spPr>
          <a:xfrm>
            <a:off x="408194" y="6166501"/>
            <a:ext cx="4011406" cy="215444"/>
          </a:xfrm>
          <a:prstGeom prst="rect">
            <a:avLst/>
          </a:prstGeom>
        </p:spPr>
        <p:txBody>
          <a:bodyPr wrap="square">
            <a:spAutoFit/>
          </a:bodyPr>
          <a:lstStyle/>
          <a:p>
            <a:pPr fontAlgn="t"/>
            <a:r>
              <a:rPr lang="en-US" sz="800" u="sng" dirty="0">
                <a:solidFill>
                  <a:srgbClr val="4A91B0"/>
                </a:solidFill>
                <a:latin typeface="trebuchet ms" panose="020B0703020202090204" pitchFamily="34" charset="0"/>
                <a:hlinkClick r:id="rId5"/>
              </a:rPr>
              <a:t>https://www.amazon.com/Boogeyman-Exists-Your-Childs-Pocket/dp/153948081X</a:t>
            </a:r>
            <a:endParaRPr lang="en-US" sz="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99911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6069" y="560103"/>
            <a:ext cx="3220226" cy="4383686"/>
            <a:chOff x="242575" y="5165351"/>
            <a:chExt cx="2951838" cy="3868382"/>
          </a:xfrm>
        </p:grpSpPr>
        <p:sp>
          <p:nvSpPr>
            <p:cNvPr id="5" name="TextBox 4"/>
            <p:cNvSpPr txBox="1"/>
            <p:nvPr/>
          </p:nvSpPr>
          <p:spPr>
            <a:xfrm flipH="1">
              <a:off x="310241" y="8651705"/>
              <a:ext cx="2884172" cy="382028"/>
            </a:xfrm>
            <a:prstGeom prst="rect">
              <a:avLst/>
            </a:prstGeom>
            <a:noFill/>
          </p:spPr>
          <p:txBody>
            <a:bodyPr wrap="square" rtlCol="0">
              <a:spAutoFit/>
            </a:bodyPr>
            <a:lstStyle/>
            <a:p>
              <a:pPr algn="ctr">
                <a:lnSpc>
                  <a:spcPct val="150000"/>
                </a:lnSpc>
              </a:pPr>
              <a:r>
                <a:rPr lang="en-US" sz="1400" dirty="0">
                  <a:solidFill>
                    <a:schemeClr val="accent1">
                      <a:lumMod val="50000"/>
                    </a:schemeClr>
                  </a:solidFill>
                </a:rPr>
                <a:t>BY JESSE WEINBERGER</a:t>
              </a:r>
            </a:p>
          </p:txBody>
        </p:sp>
        <p:sp>
          <p:nvSpPr>
            <p:cNvPr id="6" name="TextBox 5"/>
            <p:cNvSpPr txBox="1"/>
            <p:nvPr/>
          </p:nvSpPr>
          <p:spPr>
            <a:xfrm flipH="1">
              <a:off x="242575" y="5165351"/>
              <a:ext cx="2884170" cy="320024"/>
            </a:xfrm>
            <a:prstGeom prst="rect">
              <a:avLst/>
            </a:prstGeom>
            <a:noFill/>
          </p:spPr>
          <p:txBody>
            <a:bodyPr wrap="square" rtlCol="0">
              <a:spAutoFit/>
            </a:bodyPr>
            <a:lstStyle/>
            <a:p>
              <a:pPr algn="ctr">
                <a:lnSpc>
                  <a:spcPct val="150000"/>
                </a:lnSpc>
              </a:pPr>
              <a:r>
                <a:rPr lang="en-US" sz="1100" b="1" spc="300" dirty="0">
                  <a:solidFill>
                    <a:schemeClr val="accent1"/>
                  </a:solidFill>
                  <a:latin typeface="+mj-lt"/>
                </a:rPr>
                <a:t>A MUST READ</a:t>
              </a:r>
            </a:p>
          </p:txBody>
        </p:sp>
      </p:grpSp>
      <p:grpSp>
        <p:nvGrpSpPr>
          <p:cNvPr id="38" name="Group 37"/>
          <p:cNvGrpSpPr/>
          <p:nvPr/>
        </p:nvGrpSpPr>
        <p:grpSpPr>
          <a:xfrm rot="16200000">
            <a:off x="11088765" y="-1665"/>
            <a:ext cx="1104900" cy="1108222"/>
            <a:chOff x="11087100" y="5753100"/>
            <a:chExt cx="1104900" cy="1108222"/>
          </a:xfrm>
        </p:grpSpPr>
        <p:sp>
          <p:nvSpPr>
            <p:cNvPr id="39" name="Right Triangle 38"/>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0" name="TextBox 39"/>
            <p:cNvSpPr txBox="1"/>
            <p:nvPr/>
          </p:nvSpPr>
          <p:spPr>
            <a:xfrm rot="5400000" flipH="1">
              <a:off x="11675501" y="6414826"/>
              <a:ext cx="573033" cy="319959"/>
            </a:xfrm>
            <a:prstGeom prst="rect">
              <a:avLst/>
            </a:prstGeom>
            <a:noFill/>
          </p:spPr>
          <p:txBody>
            <a:bodyPr wrap="square" rtlCol="0">
              <a:spAutoFit/>
            </a:bodyPr>
            <a:lstStyle/>
            <a:p>
              <a:pPr algn="ctr">
                <a:lnSpc>
                  <a:spcPct val="150000"/>
                </a:lnSpc>
              </a:pPr>
              <a:r>
                <a:rPr lang="en-US" sz="1100">
                  <a:solidFill>
                    <a:schemeClr val="bg1"/>
                  </a:solidFill>
                </a:rPr>
                <a:t>01.</a:t>
              </a:r>
            </a:p>
          </p:txBody>
        </p:sp>
      </p:grpSp>
      <p:sp>
        <p:nvSpPr>
          <p:cNvPr id="41" name="TextBox 40"/>
          <p:cNvSpPr txBox="1"/>
          <p:nvPr/>
        </p:nvSpPr>
        <p:spPr>
          <a:xfrm flipH="1">
            <a:off x="8086434" y="209669"/>
            <a:ext cx="3822374" cy="319959"/>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100" spc="300" dirty="0">
                <a:solidFill>
                  <a:schemeClr val="tx1">
                    <a:lumMod val="50000"/>
                    <a:lumOff val="50000"/>
                  </a:schemeClr>
                </a:solidFill>
              </a:rPr>
              <a:t>TECH TALK – FAMILY NIGHT</a:t>
            </a:r>
          </a:p>
        </p:txBody>
      </p:sp>
      <p:pic>
        <p:nvPicPr>
          <p:cNvPr id="7" name="Picture Placeholder 6" descr="A picture containing sitting, table, book, phone&#10;&#10;Description automatically generated">
            <a:extLst>
              <a:ext uri="{FF2B5EF4-FFF2-40B4-BE49-F238E27FC236}">
                <a16:creationId xmlns:a16="http://schemas.microsoft.com/office/drawing/2014/main" id="{173CF377-A5DB-B44D-A7DB-13E2893CDD6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16" b="337"/>
          <a:stretch/>
        </p:blipFill>
        <p:spPr>
          <a:xfrm>
            <a:off x="597900" y="927860"/>
            <a:ext cx="2243817" cy="3463270"/>
          </a:xfrm>
        </p:spPr>
      </p:pic>
      <p:sp>
        <p:nvSpPr>
          <p:cNvPr id="42" name="Rectangle 41">
            <a:extLst>
              <a:ext uri="{FF2B5EF4-FFF2-40B4-BE49-F238E27FC236}">
                <a16:creationId xmlns:a16="http://schemas.microsoft.com/office/drawing/2014/main" id="{C6B8E64D-CFE7-984B-9EDF-397A827ECAF9}"/>
              </a:ext>
            </a:extLst>
          </p:cNvPr>
          <p:cNvSpPr/>
          <p:nvPr/>
        </p:nvSpPr>
        <p:spPr>
          <a:xfrm>
            <a:off x="3617407" y="829067"/>
            <a:ext cx="7932287" cy="830997"/>
          </a:xfrm>
          <a:prstGeom prst="rect">
            <a:avLst/>
          </a:prstGeom>
        </p:spPr>
        <p:txBody>
          <a:bodyPr wrap="square">
            <a:spAutoFit/>
          </a:bodyPr>
          <a:lstStyle/>
          <a:p>
            <a:r>
              <a:rPr lang="en-US" sz="2400" dirty="0">
                <a:solidFill>
                  <a:schemeClr val="accent1">
                    <a:lumMod val="50000"/>
                  </a:schemeClr>
                </a:solidFill>
              </a:rPr>
              <a:t>Internet Safety Safety Tips for Parents: </a:t>
            </a:r>
          </a:p>
          <a:p>
            <a:r>
              <a:rPr lang="en-US" sz="2400" dirty="0">
                <a:solidFill>
                  <a:schemeClr val="accent1">
                    <a:lumMod val="50000"/>
                  </a:schemeClr>
                </a:solidFill>
              </a:rPr>
              <a:t>Digital Parenting &amp; Where to Begin</a:t>
            </a:r>
          </a:p>
        </p:txBody>
      </p:sp>
      <p:pic>
        <p:nvPicPr>
          <p:cNvPr id="2" name="Online Media 1" descr="Internet Safety Safety Tips for Parents: Digital Parenting &amp; Where to Begin">
            <a:hlinkClick r:id="" action="ppaction://media"/>
            <a:extLst>
              <a:ext uri="{FF2B5EF4-FFF2-40B4-BE49-F238E27FC236}">
                <a16:creationId xmlns:a16="http://schemas.microsoft.com/office/drawing/2014/main" id="{D8221CFC-AB62-E747-B507-34DB3F37D1EA}"/>
              </a:ext>
            </a:extLst>
          </p:cNvPr>
          <p:cNvPicPr>
            <a:picLocks noRot="1" noChangeAspect="1"/>
          </p:cNvPicPr>
          <p:nvPr>
            <a:videoFile r:link="rId1"/>
          </p:nvPr>
        </p:nvPicPr>
        <p:blipFill>
          <a:blip r:embed="rId4"/>
          <a:stretch>
            <a:fillRect/>
          </a:stretch>
        </p:blipFill>
        <p:spPr>
          <a:xfrm>
            <a:off x="4029389" y="1747378"/>
            <a:ext cx="7410629" cy="4168480"/>
          </a:xfrm>
          <a:prstGeom prst="rect">
            <a:avLst/>
          </a:prstGeom>
        </p:spPr>
      </p:pic>
      <p:sp>
        <p:nvSpPr>
          <p:cNvPr id="18" name="Rectangle 17">
            <a:extLst>
              <a:ext uri="{FF2B5EF4-FFF2-40B4-BE49-F238E27FC236}">
                <a16:creationId xmlns:a16="http://schemas.microsoft.com/office/drawing/2014/main" id="{E90357DE-2CF3-AA44-A8FF-0A8C0CE5CA94}"/>
              </a:ext>
            </a:extLst>
          </p:cNvPr>
          <p:cNvSpPr/>
          <p:nvPr/>
        </p:nvSpPr>
        <p:spPr>
          <a:xfrm>
            <a:off x="2617866" y="6463665"/>
            <a:ext cx="8565949" cy="369332"/>
          </a:xfrm>
          <a:prstGeom prst="rect">
            <a:avLst/>
          </a:prstGeom>
        </p:spPr>
        <p:txBody>
          <a:bodyPr wrap="square">
            <a:spAutoFit/>
          </a:bodyPr>
          <a:lstStyle/>
          <a:p>
            <a:endParaRPr lang="en-US" dirty="0"/>
          </a:p>
        </p:txBody>
      </p:sp>
      <p:sp>
        <p:nvSpPr>
          <p:cNvPr id="3" name="Rectangle 2">
            <a:extLst>
              <a:ext uri="{FF2B5EF4-FFF2-40B4-BE49-F238E27FC236}">
                <a16:creationId xmlns:a16="http://schemas.microsoft.com/office/drawing/2014/main" id="{C7EFB909-2211-E848-B8F3-EDA92504B4AE}"/>
              </a:ext>
            </a:extLst>
          </p:cNvPr>
          <p:cNvSpPr/>
          <p:nvPr/>
        </p:nvSpPr>
        <p:spPr>
          <a:xfrm>
            <a:off x="2730014" y="6233418"/>
            <a:ext cx="6982617" cy="369332"/>
          </a:xfrm>
          <a:prstGeom prst="rect">
            <a:avLst/>
          </a:prstGeom>
        </p:spPr>
        <p:txBody>
          <a:bodyPr wrap="none">
            <a:spAutoFit/>
          </a:bodyPr>
          <a:lstStyle/>
          <a:p>
            <a:r>
              <a:rPr lang="en-US" dirty="0">
                <a:solidFill>
                  <a:srgbClr val="00B0F0"/>
                </a:solidFill>
                <a:hlinkClick r:id="rId5"/>
              </a:rPr>
              <a:t>https://</a:t>
            </a:r>
            <a:r>
              <a:rPr lang="en-US" dirty="0" err="1">
                <a:solidFill>
                  <a:srgbClr val="00B0F0"/>
                </a:solidFill>
                <a:hlinkClick r:id="rId5"/>
              </a:rPr>
              <a:t>www.youtube.com</a:t>
            </a:r>
            <a:r>
              <a:rPr lang="en-US" dirty="0">
                <a:solidFill>
                  <a:srgbClr val="00B0F0"/>
                </a:solidFill>
                <a:hlinkClick r:id="rId5"/>
              </a:rPr>
              <a:t>/</a:t>
            </a:r>
            <a:r>
              <a:rPr lang="en-US" dirty="0" err="1">
                <a:solidFill>
                  <a:srgbClr val="00B0F0"/>
                </a:solidFill>
                <a:hlinkClick r:id="rId5"/>
              </a:rPr>
              <a:t>watch?v</a:t>
            </a:r>
            <a:r>
              <a:rPr lang="en-US" dirty="0">
                <a:solidFill>
                  <a:srgbClr val="00B0F0"/>
                </a:solidFill>
                <a:hlinkClick r:id="rId5"/>
              </a:rPr>
              <a:t>=keCNU896mMw&amp;feature=</a:t>
            </a:r>
            <a:r>
              <a:rPr lang="en-US" dirty="0" err="1">
                <a:solidFill>
                  <a:srgbClr val="00B0F0"/>
                </a:solidFill>
                <a:hlinkClick r:id="rId5"/>
              </a:rPr>
              <a:t>youtu.be</a:t>
            </a:r>
            <a:endParaRPr lang="en-US" dirty="0">
              <a:solidFill>
                <a:srgbClr val="00B0F0"/>
              </a:solidFill>
            </a:endParaRPr>
          </a:p>
        </p:txBody>
      </p:sp>
    </p:spTree>
    <p:extLst>
      <p:ext uri="{BB962C8B-B14F-4D97-AF65-F5344CB8AC3E}">
        <p14:creationId xmlns:p14="http://schemas.microsoft.com/office/powerpoint/2010/main" val="356716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0129" y="371716"/>
            <a:ext cx="3886840" cy="986165"/>
            <a:chOff x="5970870" y="1371600"/>
            <a:chExt cx="3886840" cy="986165"/>
          </a:xfrm>
        </p:grpSpPr>
        <p:sp>
          <p:nvSpPr>
            <p:cNvPr id="9" name="TextBox 8"/>
            <p:cNvSpPr txBox="1"/>
            <p:nvPr/>
          </p:nvSpPr>
          <p:spPr>
            <a:xfrm>
              <a:off x="5970870" y="1834545"/>
              <a:ext cx="3886840" cy="523220"/>
            </a:xfrm>
            <a:prstGeom prst="rect">
              <a:avLst/>
            </a:prstGeom>
            <a:noFill/>
          </p:spPr>
          <p:txBody>
            <a:bodyPr wrap="square" rtlCol="0">
              <a:spAutoFit/>
            </a:bodyPr>
            <a:lstStyle/>
            <a:p>
              <a:r>
                <a:rPr lang="en-US" sz="2800" spc="300" dirty="0">
                  <a:latin typeface="+mj-lt"/>
                </a:rPr>
                <a:t>RESOURCES</a:t>
              </a:r>
              <a:endParaRPr lang="en-US" sz="2800" spc="300" dirty="0">
                <a:solidFill>
                  <a:schemeClr val="accent1"/>
                </a:solidFill>
                <a:latin typeface="+mj-lt"/>
              </a:endParaRPr>
            </a:p>
          </p:txBody>
        </p:sp>
        <p:grpSp>
          <p:nvGrpSpPr>
            <p:cNvPr id="10" name="Group 9"/>
            <p:cNvGrpSpPr/>
            <p:nvPr/>
          </p:nvGrpSpPr>
          <p:grpSpPr>
            <a:xfrm>
              <a:off x="6099175" y="1371600"/>
              <a:ext cx="2232093" cy="0"/>
              <a:chOff x="6715125" y="1238250"/>
              <a:chExt cx="2232093" cy="0"/>
            </a:xfrm>
          </p:grpSpPr>
          <p:cxnSp>
            <p:nvCxnSpPr>
              <p:cNvPr id="11" name="Straight Connector 10"/>
              <p:cNvCxnSpPr/>
              <p:nvPr/>
            </p:nvCxnSpPr>
            <p:spPr>
              <a:xfrm>
                <a:off x="6715125" y="1238250"/>
                <a:ext cx="2232093"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grpSp>
        <p:nvGrpSpPr>
          <p:cNvPr id="14" name="Group 13"/>
          <p:cNvGrpSpPr/>
          <p:nvPr/>
        </p:nvGrpSpPr>
        <p:grpSpPr>
          <a:xfrm>
            <a:off x="11087100" y="5753100"/>
            <a:ext cx="1104900" cy="1104900"/>
            <a:chOff x="11087100" y="5753100"/>
            <a:chExt cx="1104900" cy="1104900"/>
          </a:xfrm>
        </p:grpSpPr>
        <p:sp>
          <p:nvSpPr>
            <p:cNvPr id="15" name="Right Triangle 14"/>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44" name="Content Placeholder 2">
            <a:extLst>
              <a:ext uri="{FF2B5EF4-FFF2-40B4-BE49-F238E27FC236}">
                <a16:creationId xmlns:a16="http://schemas.microsoft.com/office/drawing/2014/main" id="{C857931D-C3DF-3545-A82B-DEBF9B64FF78}"/>
              </a:ext>
            </a:extLst>
          </p:cNvPr>
          <p:cNvSpPr txBox="1">
            <a:spLocks/>
          </p:cNvSpPr>
          <p:nvPr/>
        </p:nvSpPr>
        <p:spPr>
          <a:xfrm>
            <a:off x="312167" y="1646221"/>
            <a:ext cx="3866148" cy="4650709"/>
          </a:xfrm>
          <a:prstGeom prst="rect">
            <a:avLst/>
          </a:prstGeom>
        </p:spPr>
        <p:txBody>
          <a:bodyPr numCol="1" spcCol="22860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accent1">
                    <a:lumMod val="50000"/>
                  </a:schemeClr>
                </a:solidFill>
                <a:latin typeface="Arial" panose="020B0604020202020204" pitchFamily="34" charset="0"/>
                <a:cs typeface="Arial" panose="020B0604020202020204" pitchFamily="34" charset="0"/>
              </a:rPr>
              <a:t>Trend Micro</a:t>
            </a:r>
            <a:br>
              <a:rPr lang="en-US" sz="1500" b="1"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hlinkClick r:id="rId2"/>
              </a:rPr>
              <a:t>http://</a:t>
            </a:r>
            <a:r>
              <a:rPr lang="en-US" sz="1500" dirty="0" err="1">
                <a:latin typeface="Arial" panose="020B0604020202020204" pitchFamily="34" charset="0"/>
                <a:cs typeface="Arial" panose="020B0604020202020204" pitchFamily="34" charset="0"/>
                <a:hlinkClick r:id="rId2"/>
              </a:rPr>
              <a:t>internetsafety.trendmicro.com</a:t>
            </a:r>
            <a:endParaRPr lang="en-US" sz="1500" dirty="0">
              <a:latin typeface="Arial" panose="020B0604020202020204" pitchFamily="34" charset="0"/>
              <a:cs typeface="Arial" panose="020B0604020202020204" pitchFamily="34" charset="0"/>
            </a:endParaRPr>
          </a:p>
          <a:p>
            <a:pPr algn="l">
              <a:lnSpc>
                <a:spcPct val="100000"/>
              </a:lnSpc>
            </a:pPr>
            <a:r>
              <a:rPr lang="en-US" sz="1300" dirty="0">
                <a:latin typeface="Arial" panose="020B0604020202020204" pitchFamily="34" charset="0"/>
                <a:cs typeface="Arial" panose="020B0604020202020204" pitchFamily="34" charset="0"/>
              </a:rPr>
              <a:t>Lots of information on Internet safety for families from Trend Micro, the sponsor of this Family Tech Talk Night presentation.</a:t>
            </a:r>
            <a:endParaRPr lang="en-US" sz="1300" b="1" dirty="0">
              <a:latin typeface="Arial" panose="020B0604020202020204" pitchFamily="34" charset="0"/>
              <a:cs typeface="Arial" panose="020B0604020202020204" pitchFamily="34" charset="0"/>
            </a:endParaRPr>
          </a:p>
          <a:p>
            <a:pPr algn="l">
              <a:lnSpc>
                <a:spcPct val="100000"/>
              </a:lnSpc>
              <a:spcBef>
                <a:spcPts val="1500"/>
              </a:spcBef>
            </a:pPr>
            <a:r>
              <a:rPr lang="en-US" sz="1800" b="1" dirty="0" err="1">
                <a:solidFill>
                  <a:schemeClr val="accent1">
                    <a:lumMod val="50000"/>
                  </a:schemeClr>
                </a:solidFill>
                <a:latin typeface="Arial" panose="020B0604020202020204" pitchFamily="34" charset="0"/>
                <a:cs typeface="Arial" panose="020B0604020202020204" pitchFamily="34" charset="0"/>
              </a:rPr>
              <a:t>ConnectSafely</a:t>
            </a:r>
            <a:br>
              <a:rPr lang="en-US" sz="1500" b="1"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hlinkClick r:id="rId3"/>
              </a:rPr>
              <a:t>www.connectsafely.org/guides-3</a:t>
            </a:r>
            <a:endParaRPr lang="en-US" sz="1500" dirty="0">
              <a:latin typeface="Arial" panose="020B0604020202020204" pitchFamily="34" charset="0"/>
              <a:cs typeface="Arial" panose="020B0604020202020204" pitchFamily="34" charset="0"/>
            </a:endParaRPr>
          </a:p>
          <a:p>
            <a:pPr algn="l">
              <a:lnSpc>
                <a:spcPct val="100000"/>
              </a:lnSpc>
            </a:pPr>
            <a:r>
              <a:rPr lang="en-US" sz="1300" dirty="0">
                <a:latin typeface="Arial" panose="020B0604020202020204" pitchFamily="34" charset="0"/>
                <a:cs typeface="Arial" panose="020B0604020202020204" pitchFamily="34" charset="0"/>
              </a:rPr>
              <a:t>A growing collection of short, clearly written, free downloadable guidebooks that demystify apps, services, and platforms popular with kids and teens, including Facebook, Instagram, and Snapchat.</a:t>
            </a:r>
          </a:p>
          <a:p>
            <a:pPr algn="l">
              <a:lnSpc>
                <a:spcPct val="100000"/>
              </a:lnSpc>
              <a:spcBef>
                <a:spcPts val="1500"/>
              </a:spcBef>
            </a:pPr>
            <a:r>
              <a:rPr lang="en-US" sz="1800" b="1" dirty="0">
                <a:solidFill>
                  <a:schemeClr val="accent1">
                    <a:lumMod val="50000"/>
                  </a:schemeClr>
                </a:solidFill>
                <a:latin typeface="Arial" panose="020B0604020202020204" pitchFamily="34" charset="0"/>
                <a:cs typeface="Arial" panose="020B0604020202020204" pitchFamily="34" charset="0"/>
              </a:rPr>
              <a:t>Jesse “Big Mama”</a:t>
            </a:r>
            <a:br>
              <a:rPr lang="en-US" sz="1500" b="1"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hlinkClick r:id="rId3"/>
              </a:rPr>
              <a:t>www.connectsafely.org/guides-3</a:t>
            </a:r>
            <a:endParaRPr lang="en-US" sz="1500" dirty="0">
              <a:latin typeface="Arial" panose="020B0604020202020204" pitchFamily="34" charset="0"/>
              <a:cs typeface="Arial" panose="020B0604020202020204" pitchFamily="34" charset="0"/>
            </a:endParaRPr>
          </a:p>
          <a:p>
            <a:pPr algn="l">
              <a:lnSpc>
                <a:spcPct val="100000"/>
              </a:lnSpc>
            </a:pPr>
            <a:r>
              <a:rPr lang="en-US" sz="1300" dirty="0"/>
              <a:t>Internet Safety Speaker expert for Schools, Parents, Teachers, and Organizations. Author of the book </a:t>
            </a:r>
            <a:r>
              <a:rPr lang="en-US" sz="1200" dirty="0">
                <a:latin typeface="Arial" panose="020B0604020202020204" pitchFamily="34" charset="0"/>
                <a:cs typeface="Arial" panose="020B0604020202020204" pitchFamily="34" charset="0"/>
              </a:rPr>
              <a:t>The Boogeyman Exists: And He’s In Your Child’s Back Pocket</a:t>
            </a:r>
          </a:p>
          <a:p>
            <a:pPr algn="l">
              <a:lnSpc>
                <a:spcPct val="100000"/>
              </a:lnSpc>
            </a:pPr>
            <a:endParaRPr lang="en-US" sz="1300" dirty="0">
              <a:latin typeface="Arial" panose="020B0604020202020204" pitchFamily="34" charset="0"/>
              <a:cs typeface="Arial" panose="020B0604020202020204" pitchFamily="34" charset="0"/>
            </a:endParaRPr>
          </a:p>
          <a:p>
            <a:pPr algn="l">
              <a:lnSpc>
                <a:spcPct val="100000"/>
              </a:lnSpc>
            </a:pPr>
            <a:endParaRPr lang="en-US" sz="1300" dirty="0">
              <a:latin typeface="Arial" panose="020B0604020202020204" pitchFamily="34" charset="0"/>
              <a:cs typeface="Arial" panose="020B0604020202020204" pitchFamily="34" charset="0"/>
            </a:endParaRPr>
          </a:p>
          <a:p>
            <a:pPr algn="l">
              <a:lnSpc>
                <a:spcPct val="100000"/>
              </a:lnSpc>
            </a:pPr>
            <a:endParaRPr lang="en-US" sz="1500" b="1" dirty="0">
              <a:latin typeface="Arial" panose="020B0604020202020204" pitchFamily="34" charset="0"/>
              <a:cs typeface="Arial" panose="020B0604020202020204" pitchFamily="34" charset="0"/>
            </a:endParaRPr>
          </a:p>
        </p:txBody>
      </p:sp>
      <p:sp>
        <p:nvSpPr>
          <p:cNvPr id="45" name="Content Placeholder 2">
            <a:extLst>
              <a:ext uri="{FF2B5EF4-FFF2-40B4-BE49-F238E27FC236}">
                <a16:creationId xmlns:a16="http://schemas.microsoft.com/office/drawing/2014/main" id="{DBE38E4A-65B0-BE4D-A38E-459C205CA6B2}"/>
              </a:ext>
            </a:extLst>
          </p:cNvPr>
          <p:cNvSpPr txBox="1">
            <a:spLocks/>
          </p:cNvSpPr>
          <p:nvPr/>
        </p:nvSpPr>
        <p:spPr>
          <a:xfrm>
            <a:off x="4178315" y="1646222"/>
            <a:ext cx="3613871" cy="3427414"/>
          </a:xfrm>
          <a:prstGeom prst="rect">
            <a:avLst/>
          </a:prstGeom>
        </p:spPr>
        <p:txBody>
          <a:bodyPr numCol="1" spcCol="22860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accent1">
                    <a:lumMod val="50000"/>
                  </a:schemeClr>
                </a:solidFill>
                <a:latin typeface="Arial" panose="020B0604020202020204" pitchFamily="34" charset="0"/>
                <a:cs typeface="Arial" panose="020B0604020202020204" pitchFamily="34" charset="0"/>
              </a:rPr>
              <a:t>Common Sense Media</a:t>
            </a:r>
            <a:br>
              <a:rPr lang="en-US" sz="1500" b="1" dirty="0">
                <a:latin typeface="Arial" panose="020B0604020202020204" pitchFamily="34" charset="0"/>
                <a:cs typeface="Arial" panose="020B0604020202020204" pitchFamily="34" charset="0"/>
              </a:rPr>
            </a:br>
            <a:r>
              <a:rPr lang="en-US" sz="1500" dirty="0" err="1">
                <a:latin typeface="Arial" panose="020B0604020202020204" pitchFamily="34" charset="0"/>
                <a:cs typeface="Arial" panose="020B0604020202020204" pitchFamily="34" charset="0"/>
                <a:hlinkClick r:id="rId4"/>
              </a:rPr>
              <a:t>www.commonsensemedia.org</a:t>
            </a:r>
            <a:endParaRPr lang="en-US" sz="1500" dirty="0">
              <a:latin typeface="Arial" panose="020B0604020202020204" pitchFamily="34" charset="0"/>
              <a:cs typeface="Arial" panose="020B0604020202020204" pitchFamily="34" charset="0"/>
            </a:endParaRPr>
          </a:p>
          <a:p>
            <a:pPr algn="l">
              <a:lnSpc>
                <a:spcPct val="100000"/>
              </a:lnSpc>
            </a:pPr>
            <a:r>
              <a:rPr lang="en-US" sz="1300" dirty="0">
                <a:latin typeface="Arial" panose="020B0604020202020204" pitchFamily="34" charset="0"/>
                <a:cs typeface="Arial" panose="020B0604020202020204" pitchFamily="34" charset="0"/>
              </a:rPr>
              <a:t>Provides reviews and ratings for websites and other media for children according to age-appropriateness.</a:t>
            </a:r>
            <a:endParaRPr lang="en-US" sz="1300" b="1" dirty="0">
              <a:latin typeface="Arial" panose="020B0604020202020204" pitchFamily="34" charset="0"/>
              <a:cs typeface="Arial" panose="020B0604020202020204" pitchFamily="34" charset="0"/>
            </a:endParaRPr>
          </a:p>
          <a:p>
            <a:pPr algn="l">
              <a:lnSpc>
                <a:spcPct val="100000"/>
              </a:lnSpc>
              <a:spcBef>
                <a:spcPts val="1500"/>
              </a:spcBef>
            </a:pPr>
            <a:r>
              <a:rPr lang="en-US" sz="1800" b="1" dirty="0">
                <a:solidFill>
                  <a:schemeClr val="accent1">
                    <a:lumMod val="50000"/>
                  </a:schemeClr>
                </a:solidFill>
                <a:latin typeface="Arial" panose="020B0604020202020204" pitchFamily="34" charset="0"/>
                <a:cs typeface="Arial" panose="020B0604020202020204" pitchFamily="34" charset="0"/>
              </a:rPr>
              <a:t>Cyberbullying Research Center</a:t>
            </a:r>
            <a:br>
              <a:rPr lang="en-US" sz="1500" b="1"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hlinkClick r:id="rId5"/>
              </a:rPr>
              <a:t>http://cyberbullying.org</a:t>
            </a:r>
            <a:endParaRPr lang="en-US" sz="1500" dirty="0">
              <a:latin typeface="Arial" panose="020B0604020202020204" pitchFamily="34" charset="0"/>
              <a:cs typeface="Arial" panose="020B0604020202020204" pitchFamily="34" charset="0"/>
            </a:endParaRPr>
          </a:p>
          <a:p>
            <a:pPr algn="l">
              <a:lnSpc>
                <a:spcPct val="100000"/>
              </a:lnSpc>
            </a:pPr>
            <a:r>
              <a:rPr lang="en-US" sz="1300" dirty="0">
                <a:latin typeface="Arial" panose="020B0604020202020204" pitchFamily="34" charset="0"/>
                <a:cs typeface="Arial" panose="020B0604020202020204" pitchFamily="34" charset="0"/>
              </a:rPr>
              <a:t>Provides up-to-date information about the nature, extent, causes, and consequences of cyberbullying among adolescents.</a:t>
            </a:r>
          </a:p>
        </p:txBody>
      </p:sp>
      <p:sp>
        <p:nvSpPr>
          <p:cNvPr id="46" name="Content Placeholder 2">
            <a:extLst>
              <a:ext uri="{FF2B5EF4-FFF2-40B4-BE49-F238E27FC236}">
                <a16:creationId xmlns:a16="http://schemas.microsoft.com/office/drawing/2014/main" id="{FD41B72F-393F-A941-AFC2-B7596B680DC9}"/>
              </a:ext>
            </a:extLst>
          </p:cNvPr>
          <p:cNvSpPr txBox="1">
            <a:spLocks/>
          </p:cNvSpPr>
          <p:nvPr/>
        </p:nvSpPr>
        <p:spPr>
          <a:xfrm>
            <a:off x="7908104" y="1646222"/>
            <a:ext cx="3970421" cy="3799554"/>
          </a:xfrm>
          <a:prstGeom prst="rect">
            <a:avLst/>
          </a:prstGeom>
        </p:spPr>
        <p:txBody>
          <a:bodyPr numCol="1" spcCol="22860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solidFill>
                  <a:schemeClr val="accent1">
                    <a:lumMod val="50000"/>
                  </a:schemeClr>
                </a:solidFill>
                <a:latin typeface="Arial" panose="020B0604020202020204" pitchFamily="34" charset="0"/>
                <a:cs typeface="Arial" panose="020B0604020202020204" pitchFamily="34" charset="0"/>
              </a:rPr>
              <a:t>Gaggle</a:t>
            </a:r>
            <a:br>
              <a:rPr lang="en-US" sz="1500" b="1"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hlinkClick r:id="rId6"/>
              </a:rPr>
              <a:t>www.gaggle.net</a:t>
            </a:r>
            <a:endParaRPr lang="en-US" sz="1500" dirty="0">
              <a:latin typeface="Arial" panose="020B0604020202020204" pitchFamily="34" charset="0"/>
              <a:cs typeface="Arial" panose="020B0604020202020204" pitchFamily="34" charset="0"/>
            </a:endParaRPr>
          </a:p>
          <a:p>
            <a:pPr algn="l">
              <a:lnSpc>
                <a:spcPct val="100000"/>
              </a:lnSpc>
            </a:pPr>
            <a:r>
              <a:rPr lang="en-US" sz="1300" dirty="0">
                <a:latin typeface="Arial" panose="020B0604020202020204" pitchFamily="34" charset="0"/>
                <a:cs typeface="Arial" panose="020B0604020202020204" pitchFamily="34" charset="0"/>
              </a:rPr>
              <a:t>Provides safe online learning products and solutions to the K-12 market; the website also offers regular updates on social networks and apps that are used by children.</a:t>
            </a:r>
            <a:endParaRPr lang="en-US" sz="1300" b="1" dirty="0">
              <a:latin typeface="Arial" panose="020B0604020202020204" pitchFamily="34" charset="0"/>
              <a:cs typeface="Arial" panose="020B0604020202020204" pitchFamily="34" charset="0"/>
            </a:endParaRPr>
          </a:p>
          <a:p>
            <a:pPr algn="l">
              <a:lnSpc>
                <a:spcPct val="100000"/>
              </a:lnSpc>
              <a:spcBef>
                <a:spcPts val="1500"/>
              </a:spcBef>
            </a:pPr>
            <a:r>
              <a:rPr lang="en-US" sz="1800" b="1" dirty="0">
                <a:solidFill>
                  <a:schemeClr val="accent1">
                    <a:lumMod val="50000"/>
                  </a:schemeClr>
                </a:solidFill>
                <a:latin typeface="Arial" panose="020B0604020202020204" pitchFamily="34" charset="0"/>
                <a:cs typeface="Arial" panose="020B0604020202020204" pitchFamily="34" charset="0"/>
              </a:rPr>
              <a:t>National Association for Media Literacy Education Parent Guide</a:t>
            </a:r>
            <a:br>
              <a:rPr lang="en-US" sz="1500" b="1"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hlinkClick r:id="rId7"/>
              </a:rPr>
              <a:t>https://</a:t>
            </a:r>
            <a:r>
              <a:rPr lang="en-US" sz="1500" dirty="0" err="1">
                <a:latin typeface="Arial" panose="020B0604020202020204" pitchFamily="34" charset="0"/>
                <a:cs typeface="Arial" panose="020B0604020202020204" pitchFamily="34" charset="0"/>
                <a:hlinkClick r:id="rId7"/>
              </a:rPr>
              <a:t>namle.net</a:t>
            </a:r>
            <a:r>
              <a:rPr lang="en-US" sz="1500" dirty="0">
                <a:latin typeface="Arial" panose="020B0604020202020204" pitchFamily="34" charset="0"/>
                <a:cs typeface="Arial" panose="020B0604020202020204" pitchFamily="34" charset="0"/>
                <a:hlinkClick r:id="rId7"/>
              </a:rPr>
              <a:t>/a-parents-guide</a:t>
            </a:r>
            <a:endParaRPr lang="en-US" sz="1500" dirty="0">
              <a:latin typeface="Arial" panose="020B0604020202020204" pitchFamily="34" charset="0"/>
              <a:cs typeface="Arial" panose="020B0604020202020204" pitchFamily="34" charset="0"/>
            </a:endParaRPr>
          </a:p>
          <a:p>
            <a:pPr algn="l"/>
            <a:r>
              <a:rPr lang="en-US" sz="1300" dirty="0">
                <a:latin typeface="Arial" panose="020B0604020202020204" pitchFamily="34" charset="0"/>
                <a:cs typeface="Arial" panose="020B0604020202020204" pitchFamily="34" charset="0"/>
              </a:rPr>
              <a:t>A comprehensive guidebook for parents and kids to become savvy media consumers, covering topics such as fake or misleading news reports, scams, copyright, and more.</a:t>
            </a:r>
          </a:p>
          <a:p>
            <a:pPr algn="l"/>
            <a:endParaRPr lang="en-US" sz="1600" dirty="0"/>
          </a:p>
          <a:p>
            <a:pPr algn="l">
              <a:lnSpc>
                <a:spcPct val="100000"/>
              </a:lnSpc>
            </a:pPr>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941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3" name="Rectangle 12"/>
          <p:cNvSpPr/>
          <p:nvPr/>
        </p:nvSpPr>
        <p:spPr>
          <a:xfrm>
            <a:off x="0" y="2171700"/>
            <a:ext cx="6629399" cy="1847850"/>
          </a:xfrm>
          <a:prstGeom prst="rect">
            <a:avLst/>
          </a:prstGeom>
          <a:gradFill flip="none" rotWithShape="1">
            <a:gsLst>
              <a:gs pos="0">
                <a:schemeClr val="accent1">
                  <a:lumMod val="20000"/>
                  <a:lumOff val="80000"/>
                  <a:alpha val="52000"/>
                </a:schemeClr>
              </a:gs>
              <a:gs pos="77000">
                <a:schemeClr val="accent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5400000" flipH="1">
            <a:off x="9707780" y="2323747"/>
            <a:ext cx="3822374" cy="369332"/>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200" spc="300">
                <a:solidFill>
                  <a:schemeClr val="tx1">
                    <a:lumMod val="50000"/>
                    <a:lumOff val="50000"/>
                  </a:schemeClr>
                </a:solidFill>
              </a:rPr>
              <a:t>POWER PRESENTATION TEMPLATE</a:t>
            </a:r>
          </a:p>
        </p:txBody>
      </p:sp>
      <p:grpSp>
        <p:nvGrpSpPr>
          <p:cNvPr id="5" name="Group 4"/>
          <p:cNvGrpSpPr/>
          <p:nvPr/>
        </p:nvGrpSpPr>
        <p:grpSpPr>
          <a:xfrm>
            <a:off x="11087100" y="5753100"/>
            <a:ext cx="1104900" cy="1104900"/>
            <a:chOff x="11087100" y="5753100"/>
            <a:chExt cx="1104900" cy="1104900"/>
          </a:xfrm>
        </p:grpSpPr>
        <p:sp>
          <p:nvSpPr>
            <p:cNvPr id="6" name="Right Triangle 5"/>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9" name="TextBox 8"/>
          <p:cNvSpPr txBox="1"/>
          <p:nvPr/>
        </p:nvSpPr>
        <p:spPr>
          <a:xfrm>
            <a:off x="136141" y="2433905"/>
            <a:ext cx="4799089" cy="1323439"/>
          </a:xfrm>
          <a:prstGeom prst="rect">
            <a:avLst/>
          </a:prstGeom>
          <a:noFill/>
        </p:spPr>
        <p:txBody>
          <a:bodyPr wrap="square" rtlCol="0">
            <a:spAutoFit/>
          </a:bodyPr>
          <a:lstStyle/>
          <a:p>
            <a:pPr algn="r"/>
            <a:r>
              <a:rPr lang="en-US" sz="8000" spc="300">
                <a:solidFill>
                  <a:schemeClr val="bg1"/>
                </a:solidFill>
                <a:latin typeface="+mj-lt"/>
              </a:rPr>
              <a:t>THANK</a:t>
            </a:r>
          </a:p>
        </p:txBody>
      </p:sp>
      <p:grpSp>
        <p:nvGrpSpPr>
          <p:cNvPr id="10" name="Group 9"/>
          <p:cNvGrpSpPr/>
          <p:nvPr/>
        </p:nvGrpSpPr>
        <p:grpSpPr>
          <a:xfrm>
            <a:off x="996872" y="836593"/>
            <a:ext cx="2466975" cy="0"/>
            <a:chOff x="6715125" y="1238250"/>
            <a:chExt cx="2466975" cy="0"/>
          </a:xfrm>
        </p:grpSpPr>
        <p:cxnSp>
          <p:nvCxnSpPr>
            <p:cNvPr id="11" name="Straight Connector 10"/>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697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17201" y="982317"/>
            <a:ext cx="3886840" cy="1540163"/>
            <a:chOff x="5970870" y="1371600"/>
            <a:chExt cx="3886840" cy="1540163"/>
          </a:xfrm>
        </p:grpSpPr>
        <p:sp>
          <p:nvSpPr>
            <p:cNvPr id="4" name="TextBox 3"/>
            <p:cNvSpPr txBox="1"/>
            <p:nvPr/>
          </p:nvSpPr>
          <p:spPr>
            <a:xfrm>
              <a:off x="5970870" y="1834545"/>
              <a:ext cx="3886840" cy="1077218"/>
            </a:xfrm>
            <a:prstGeom prst="rect">
              <a:avLst/>
            </a:prstGeom>
            <a:noFill/>
          </p:spPr>
          <p:txBody>
            <a:bodyPr wrap="square" rtlCol="0">
              <a:spAutoFit/>
            </a:bodyPr>
            <a:lstStyle/>
            <a:p>
              <a:pPr>
                <a:spcAft>
                  <a:spcPts val="600"/>
                </a:spcAft>
              </a:pPr>
              <a:r>
                <a:rPr lang="en-US" sz="3200" b="1" dirty="0"/>
                <a:t>What Do You Know?</a:t>
              </a:r>
            </a:p>
          </p:txBody>
        </p:sp>
        <p:grpSp>
          <p:nvGrpSpPr>
            <p:cNvPr id="5" name="Group 4"/>
            <p:cNvGrpSpPr/>
            <p:nvPr/>
          </p:nvGrpSpPr>
          <p:grpSpPr>
            <a:xfrm>
              <a:off x="6099175" y="1371600"/>
              <a:ext cx="2466975" cy="0"/>
              <a:chOff x="6715125" y="1238250"/>
              <a:chExt cx="2466975" cy="0"/>
            </a:xfrm>
          </p:grpSpPr>
          <p:cxnSp>
            <p:nvCxnSpPr>
              <p:cNvPr id="6" name="Straight Connector 5"/>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flipH="1">
            <a:off x="6445506" y="2506665"/>
            <a:ext cx="3597276" cy="2800767"/>
          </a:xfrm>
          <a:prstGeom prst="rect">
            <a:avLst/>
          </a:prstGeom>
          <a:noFill/>
        </p:spPr>
        <p:txBody>
          <a:bodyPr wrap="square" rtlCol="0">
            <a:spAutoFit/>
          </a:bodyPr>
          <a:lstStyle/>
          <a:p>
            <a:r>
              <a:rPr lang="en-US" sz="1600" dirty="0"/>
              <a:t>How much do you know about kids’ Internet lives and what they do online?  </a:t>
            </a:r>
          </a:p>
          <a:p>
            <a:endParaRPr lang="en-US" sz="1600" dirty="0"/>
          </a:p>
          <a:p>
            <a:r>
              <a:rPr lang="en-US" sz="1600" dirty="0"/>
              <a:t>What Apps they are constantly on?</a:t>
            </a:r>
          </a:p>
          <a:p>
            <a:endParaRPr lang="en-US" sz="1600" dirty="0"/>
          </a:p>
          <a:p>
            <a:r>
              <a:rPr lang="en-US" sz="1600" dirty="0"/>
              <a:t>How much time they spend online?</a:t>
            </a:r>
          </a:p>
          <a:p>
            <a:endParaRPr lang="en-US" sz="1600" dirty="0"/>
          </a:p>
          <a:p>
            <a:r>
              <a:rPr lang="en-US" sz="1600" dirty="0"/>
              <a:t>Do you check their iPad/phone often?</a:t>
            </a:r>
          </a:p>
          <a:p>
            <a:endParaRPr lang="en-US" sz="1600" dirty="0"/>
          </a:p>
          <a:p>
            <a:r>
              <a:rPr lang="en-US" sz="1600" dirty="0"/>
              <a:t>Do you restrict certain apps or websites?</a:t>
            </a:r>
          </a:p>
          <a:p>
            <a:endParaRPr lang="en-US" sz="1600" dirty="0"/>
          </a:p>
        </p:txBody>
      </p:sp>
      <p:sp>
        <p:nvSpPr>
          <p:cNvPr id="10" name="TextBox 9"/>
          <p:cNvSpPr txBox="1"/>
          <p:nvPr/>
        </p:nvSpPr>
        <p:spPr>
          <a:xfrm rot="5400000" flipH="1">
            <a:off x="9707780" y="2338494"/>
            <a:ext cx="3822374" cy="339837"/>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grpSp>
        <p:nvGrpSpPr>
          <p:cNvPr id="17" name="Group 16"/>
          <p:cNvGrpSpPr/>
          <p:nvPr/>
        </p:nvGrpSpPr>
        <p:grpSpPr>
          <a:xfrm>
            <a:off x="11087100" y="5753100"/>
            <a:ext cx="1104900" cy="1104900"/>
            <a:chOff x="11087100" y="5753100"/>
            <a:chExt cx="1104900" cy="1104900"/>
          </a:xfrm>
        </p:grpSpPr>
        <p:sp>
          <p:nvSpPr>
            <p:cNvPr id="9" name="Right Triangle 8"/>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grpSp>
        <p:nvGrpSpPr>
          <p:cNvPr id="12" name="Group 11"/>
          <p:cNvGrpSpPr/>
          <p:nvPr/>
        </p:nvGrpSpPr>
        <p:grpSpPr>
          <a:xfrm>
            <a:off x="1687338" y="5307432"/>
            <a:ext cx="2884172" cy="816222"/>
            <a:chOff x="1215387" y="5188577"/>
            <a:chExt cx="2884172" cy="816222"/>
          </a:xfrm>
        </p:grpSpPr>
        <p:sp>
          <p:nvSpPr>
            <p:cNvPr id="13" name="TextBox 12"/>
            <p:cNvSpPr txBox="1"/>
            <p:nvPr/>
          </p:nvSpPr>
          <p:spPr>
            <a:xfrm flipH="1">
              <a:off x="1215387" y="5664962"/>
              <a:ext cx="2884172" cy="339837"/>
            </a:xfrm>
            <a:prstGeom prst="rect">
              <a:avLst/>
            </a:prstGeom>
            <a:noFill/>
          </p:spPr>
          <p:txBody>
            <a:bodyPr wrap="square" rtlCol="0">
              <a:spAutoFit/>
            </a:bodyPr>
            <a:lstStyle/>
            <a:p>
              <a:pPr algn="ctr">
                <a:lnSpc>
                  <a:spcPct val="150000"/>
                </a:lnSpc>
              </a:pPr>
              <a:r>
                <a:rPr lang="en-US" sz="1200" dirty="0">
                  <a:solidFill>
                    <a:schemeClr val="tx1">
                      <a:lumMod val="50000"/>
                      <a:lumOff val="50000"/>
                    </a:schemeClr>
                  </a:solidFill>
                </a:rPr>
                <a:t>Are your kids safe online?</a:t>
              </a:r>
            </a:p>
          </p:txBody>
        </p:sp>
        <p:sp>
          <p:nvSpPr>
            <p:cNvPr id="14" name="TextBox 13"/>
            <p:cNvSpPr txBox="1"/>
            <p:nvPr/>
          </p:nvSpPr>
          <p:spPr>
            <a:xfrm flipH="1">
              <a:off x="1215389" y="5188577"/>
              <a:ext cx="2884170" cy="416461"/>
            </a:xfrm>
            <a:prstGeom prst="rect">
              <a:avLst/>
            </a:prstGeom>
            <a:noFill/>
          </p:spPr>
          <p:txBody>
            <a:bodyPr wrap="square" rtlCol="0">
              <a:spAutoFit/>
            </a:bodyPr>
            <a:lstStyle/>
            <a:p>
              <a:pPr algn="ctr">
                <a:lnSpc>
                  <a:spcPct val="150000"/>
                </a:lnSpc>
              </a:pPr>
              <a:r>
                <a:rPr lang="en-US" sz="1600" b="1" spc="300" dirty="0">
                  <a:solidFill>
                    <a:schemeClr val="accent1"/>
                  </a:solidFill>
                  <a:latin typeface="+mj-lt"/>
                </a:rPr>
                <a:t>What do You know?</a:t>
              </a:r>
            </a:p>
          </p:txBody>
        </p:sp>
      </p:grpSp>
      <p:pic>
        <p:nvPicPr>
          <p:cNvPr id="16" name="Picture Placeholder 15" descr="A picture containing holding, table, computer, hand&#10;&#10;Description automatically generated">
            <a:extLst>
              <a:ext uri="{FF2B5EF4-FFF2-40B4-BE49-F238E27FC236}">
                <a16:creationId xmlns:a16="http://schemas.microsoft.com/office/drawing/2014/main" id="{3084AAF7-2D84-F845-B0EE-14218F2B459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203823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3525" y="727831"/>
            <a:ext cx="9989794" cy="2701169"/>
            <a:chOff x="876300" y="727831"/>
            <a:chExt cx="9989794" cy="2701169"/>
          </a:xfrm>
        </p:grpSpPr>
        <p:grpSp>
          <p:nvGrpSpPr>
            <p:cNvPr id="5" name="Group 4"/>
            <p:cNvGrpSpPr/>
            <p:nvPr/>
          </p:nvGrpSpPr>
          <p:grpSpPr>
            <a:xfrm>
              <a:off x="876300" y="727831"/>
              <a:ext cx="3886840" cy="1540163"/>
              <a:chOff x="5970870" y="1371600"/>
              <a:chExt cx="3886840" cy="1540163"/>
            </a:xfrm>
          </p:grpSpPr>
          <p:sp>
            <p:nvSpPr>
              <p:cNvPr id="7" name="TextBox 6"/>
              <p:cNvSpPr txBox="1"/>
              <p:nvPr/>
            </p:nvSpPr>
            <p:spPr>
              <a:xfrm>
                <a:off x="5970870" y="1834545"/>
                <a:ext cx="3886840" cy="1077218"/>
              </a:xfrm>
              <a:prstGeom prst="rect">
                <a:avLst/>
              </a:prstGeom>
              <a:noFill/>
            </p:spPr>
            <p:txBody>
              <a:bodyPr wrap="square" rtlCol="0">
                <a:sp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What Are Younger Kids Up To?</a:t>
                </a:r>
              </a:p>
            </p:txBody>
          </p:sp>
          <p:grpSp>
            <p:nvGrpSpPr>
              <p:cNvPr id="8" name="Group 7"/>
              <p:cNvGrpSpPr/>
              <p:nvPr/>
            </p:nvGrpSpPr>
            <p:grpSpPr>
              <a:xfrm>
                <a:off x="6099175" y="1371600"/>
                <a:ext cx="2466975" cy="0"/>
                <a:chOff x="6715125" y="1238250"/>
                <a:chExt cx="2466975" cy="0"/>
              </a:xfrm>
            </p:grpSpPr>
            <p:cxnSp>
              <p:nvCxnSpPr>
                <p:cNvPr id="9" name="Straight Connector 8"/>
                <p:cNvCxnSpPr/>
                <p:nvPr/>
              </p:nvCxnSpPr>
              <p:spPr>
                <a:xfrm>
                  <a:off x="6715125" y="1238250"/>
                  <a:ext cx="2466975"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sp>
          <p:nvSpPr>
            <p:cNvPr id="6" name="TextBox 5"/>
            <p:cNvSpPr txBox="1"/>
            <p:nvPr/>
          </p:nvSpPr>
          <p:spPr>
            <a:xfrm flipH="1">
              <a:off x="5515029" y="905232"/>
              <a:ext cx="5351065" cy="252376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28% of 2-year-olds</a:t>
              </a:r>
              <a:r>
                <a:rPr lang="en-US" sz="1600" dirty="0">
                  <a:latin typeface="Arial" panose="020B0604020202020204" pitchFamily="34" charset="0"/>
                  <a:cs typeface="Arial" panose="020B0604020202020204" pitchFamily="34" charset="0"/>
                </a:rPr>
                <a:t> can navigate a mobile device with no help</a:t>
              </a:r>
            </a:p>
            <a:p>
              <a:pPr marL="285750" indent="-285750">
                <a:spcBef>
                  <a:spcPts val="12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21% of 4-year-olds</a:t>
              </a:r>
              <a:r>
                <a:rPr lang="en-US" sz="1600" dirty="0">
                  <a:latin typeface="Arial" panose="020B0604020202020204" pitchFamily="34" charset="0"/>
                  <a:cs typeface="Arial" panose="020B0604020202020204" pitchFamily="34" charset="0"/>
                </a:rPr>
                <a:t> own a gaming console</a:t>
              </a:r>
            </a:p>
            <a:p>
              <a:pPr marL="285750" indent="-285750">
                <a:spcBef>
                  <a:spcPts val="12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85% of parents</a:t>
              </a:r>
              <a:r>
                <a:rPr lang="en-US" sz="1600" dirty="0">
                  <a:latin typeface="Arial" panose="020B0604020202020204" pitchFamily="34" charset="0"/>
                  <a:cs typeface="Arial" panose="020B0604020202020204" pitchFamily="34" charset="0"/>
                </a:rPr>
                <a:t> allow their children ages 6 and younger to use technology at home</a:t>
              </a:r>
            </a:p>
            <a:p>
              <a:pPr marL="285750" indent="-285750">
                <a:spcBef>
                  <a:spcPts val="12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Popular apps: </a:t>
              </a:r>
              <a:r>
                <a:rPr lang="en-US" sz="1600" dirty="0">
                  <a:latin typeface="Arial" panose="020B0604020202020204" pitchFamily="34" charset="0"/>
                  <a:cs typeface="Arial" panose="020B0604020202020204" pitchFamily="34" charset="0"/>
                </a:rPr>
                <a:t>Minecraft, YouTube for Kids, Roblox, </a:t>
              </a:r>
              <a:r>
                <a:rPr lang="en-US" sz="1600" dirty="0" err="1">
                  <a:latin typeface="Arial" panose="020B0604020202020204" pitchFamily="34" charset="0"/>
                  <a:cs typeface="Arial" panose="020B0604020202020204" pitchFamily="34" charset="0"/>
                </a:rPr>
                <a:t>TikTok</a:t>
              </a:r>
              <a:r>
                <a:rPr lang="en-US" sz="1600" dirty="0">
                  <a:latin typeface="Arial" panose="020B0604020202020204" pitchFamily="34" charset="0"/>
                  <a:cs typeface="Arial" panose="020B0604020202020204" pitchFamily="34" charset="0"/>
                </a:rPr>
                <a:t>, Fortnite, </a:t>
              </a:r>
              <a:r>
                <a:rPr lang="en-US" sz="1600" dirty="0" err="1">
                  <a:latin typeface="Arial" panose="020B0604020202020204" pitchFamily="34" charset="0"/>
                  <a:cs typeface="Arial" panose="020B0604020202020204" pitchFamily="34" charset="0"/>
                </a:rPr>
                <a:t>houseparty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GoogleDuo</a:t>
              </a:r>
              <a:r>
                <a:rPr lang="en-US" sz="1600" dirty="0">
                  <a:latin typeface="Arial" panose="020B0604020202020204" pitchFamily="34" charset="0"/>
                  <a:cs typeface="Arial" panose="020B0604020202020204" pitchFamily="34" charset="0"/>
                </a:rPr>
                <a:t> (often with older siblings)</a:t>
              </a:r>
            </a:p>
          </p:txBody>
        </p:sp>
      </p:grpSp>
      <p:grpSp>
        <p:nvGrpSpPr>
          <p:cNvPr id="11" name="Group 10"/>
          <p:cNvGrpSpPr/>
          <p:nvPr/>
        </p:nvGrpSpPr>
        <p:grpSpPr>
          <a:xfrm rot="16200000">
            <a:off x="11088764" y="-1664"/>
            <a:ext cx="1104900" cy="1108221"/>
            <a:chOff x="11087100" y="5753100"/>
            <a:chExt cx="1104900" cy="1108221"/>
          </a:xfrm>
        </p:grpSpPr>
        <p:sp>
          <p:nvSpPr>
            <p:cNvPr id="12" name="Right Triangle 11"/>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5400000" flipH="1">
              <a:off x="11624300" y="6363625"/>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pic>
        <p:nvPicPr>
          <p:cNvPr id="18" name="Picture Placeholder 17" descr="A hand holding a video game remote control&#10;&#10;Description automatically generated">
            <a:extLst>
              <a:ext uri="{FF2B5EF4-FFF2-40B4-BE49-F238E27FC236}">
                <a16:creationId xmlns:a16="http://schemas.microsoft.com/office/drawing/2014/main" id="{8F5CA4C6-33B3-0C47-A423-EDD51416719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104" r="13104"/>
          <a:stretch>
            <a:fillRect/>
          </a:stretch>
        </p:blipFill>
        <p:spPr>
          <a:xfrm>
            <a:off x="742950" y="3051680"/>
            <a:ext cx="3886840" cy="3137983"/>
          </a:xfrm>
        </p:spPr>
      </p:pic>
    </p:spTree>
    <p:extLst>
      <p:ext uri="{BB962C8B-B14F-4D97-AF65-F5344CB8AC3E}">
        <p14:creationId xmlns:p14="http://schemas.microsoft.com/office/powerpoint/2010/main" val="81233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13076" y="1280699"/>
            <a:ext cx="2825256" cy="2525048"/>
            <a:chOff x="5740894" y="1371600"/>
            <a:chExt cx="2825256" cy="2525048"/>
          </a:xfrm>
        </p:grpSpPr>
        <p:sp>
          <p:nvSpPr>
            <p:cNvPr id="5" name="TextBox 4"/>
            <p:cNvSpPr txBox="1"/>
            <p:nvPr/>
          </p:nvSpPr>
          <p:spPr>
            <a:xfrm>
              <a:off x="5740894" y="1834545"/>
              <a:ext cx="2825256" cy="2062103"/>
            </a:xfrm>
            <a:prstGeom prst="rect">
              <a:avLst/>
            </a:prstGeom>
            <a:noFill/>
          </p:spPr>
          <p:txBody>
            <a:bodyPr wrap="square" rtlCol="0">
              <a:spAutoFit/>
            </a:bodyPr>
            <a:lstStyle/>
            <a:p>
              <a:r>
                <a:rPr lang="en-US" sz="3200" b="1" dirty="0">
                  <a:solidFill>
                    <a:schemeClr val="accent1">
                      <a:lumMod val="60000"/>
                      <a:lumOff val="40000"/>
                    </a:schemeClr>
                  </a:solidFill>
                  <a:latin typeface="Arial" panose="020B0604020202020204" pitchFamily="34" charset="0"/>
                  <a:cs typeface="Arial" panose="020B0604020202020204" pitchFamily="34" charset="0"/>
                </a:rPr>
                <a:t>What Are Kids, Tweens and Teens Up To?</a:t>
              </a:r>
            </a:p>
          </p:txBody>
        </p:sp>
        <p:grpSp>
          <p:nvGrpSpPr>
            <p:cNvPr id="6" name="Group 5"/>
            <p:cNvGrpSpPr/>
            <p:nvPr/>
          </p:nvGrpSpPr>
          <p:grpSpPr>
            <a:xfrm>
              <a:off x="6099175" y="1371600"/>
              <a:ext cx="2291046" cy="0"/>
              <a:chOff x="6715125" y="1238250"/>
              <a:chExt cx="2291046" cy="0"/>
            </a:xfrm>
          </p:grpSpPr>
          <p:cxnSp>
            <p:nvCxnSpPr>
              <p:cNvPr id="7" name="Straight Connector 6"/>
              <p:cNvCxnSpPr/>
              <p:nvPr/>
            </p:nvCxnSpPr>
            <p:spPr>
              <a:xfrm>
                <a:off x="6715125" y="1238250"/>
                <a:ext cx="2291046" cy="0"/>
              </a:xfrm>
              <a:prstGeom prst="line">
                <a:avLst/>
              </a:prstGeom>
              <a:ln w="571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15125" y="1238250"/>
                <a:ext cx="895350" cy="0"/>
              </a:xfrm>
              <a:prstGeom prst="line">
                <a:avLst/>
              </a:prstGeom>
              <a:ln w="114300"/>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flipH="1">
            <a:off x="0" y="5753100"/>
            <a:ext cx="1104900" cy="1104900"/>
            <a:chOff x="11087100" y="5753100"/>
            <a:chExt cx="1104900" cy="1104900"/>
          </a:xfrm>
        </p:grpSpPr>
        <p:sp>
          <p:nvSpPr>
            <p:cNvPr id="10" name="Right Triangle 9"/>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14" name="TextBox 13"/>
          <p:cNvSpPr txBox="1"/>
          <p:nvPr/>
        </p:nvSpPr>
        <p:spPr>
          <a:xfrm flipH="1">
            <a:off x="3986216" y="5608608"/>
            <a:ext cx="3975193" cy="552011"/>
          </a:xfrm>
          <a:prstGeom prst="rect">
            <a:avLst/>
          </a:prstGeom>
          <a:noFill/>
        </p:spPr>
        <p:txBody>
          <a:bodyPr wrap="square" rtlCol="0">
            <a:spAutoFit/>
          </a:bodyPr>
          <a:lstStyle/>
          <a:p>
            <a:pPr algn="ctr">
              <a:lnSpc>
                <a:spcPct val="150000"/>
              </a:lnSpc>
            </a:pPr>
            <a:r>
              <a:rPr lang="en-US" sz="1050" dirty="0">
                <a:solidFill>
                  <a:schemeClr val="accent1">
                    <a:lumMod val="50000"/>
                  </a:schemeClr>
                </a:solidFill>
              </a:rPr>
              <a:t>Kids under the age of 14 should not have access to the internet and apps that are for 18+ ages</a:t>
            </a:r>
            <a:r>
              <a:rPr lang="en-US" sz="1050" dirty="0">
                <a:solidFill>
                  <a:schemeClr val="tx1">
                    <a:lumMod val="50000"/>
                    <a:lumOff val="50000"/>
                  </a:schemeClr>
                </a:solidFill>
              </a:rPr>
              <a:t>.</a:t>
            </a:r>
          </a:p>
        </p:txBody>
      </p:sp>
      <p:sp>
        <p:nvSpPr>
          <p:cNvPr id="16" name="TextBox 15"/>
          <p:cNvSpPr txBox="1"/>
          <p:nvPr/>
        </p:nvSpPr>
        <p:spPr>
          <a:xfrm flipH="1">
            <a:off x="923061" y="973386"/>
            <a:ext cx="3106014" cy="421653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95% of teens</a:t>
            </a:r>
            <a:r>
              <a:rPr lang="en-US" sz="1400" dirty="0">
                <a:latin typeface="Arial" panose="020B0604020202020204" pitchFamily="34" charset="0"/>
                <a:cs typeface="Arial" panose="020B0604020202020204" pitchFamily="34" charset="0"/>
              </a:rPr>
              <a:t> report going online daily; </a:t>
            </a:r>
            <a:r>
              <a:rPr lang="en-US" sz="1400" b="1" dirty="0">
                <a:latin typeface="Arial" panose="020B0604020202020204" pitchFamily="34" charset="0"/>
                <a:cs typeface="Arial" panose="020B0604020202020204" pitchFamily="34" charset="0"/>
              </a:rPr>
              <a:t>45% of those</a:t>
            </a:r>
            <a:r>
              <a:rPr lang="en-US" sz="1400" dirty="0">
                <a:latin typeface="Arial" panose="020B0604020202020204" pitchFamily="34" charset="0"/>
                <a:cs typeface="Arial" panose="020B0604020202020204" pitchFamily="34" charset="0"/>
              </a:rPr>
              <a:t> go online “almost constantly” (almost double since 2014-17)</a:t>
            </a:r>
          </a:p>
          <a:p>
            <a:pPr marL="285750" indent="-28575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You might have heard of Fortnite....Overall, </a:t>
            </a:r>
            <a:r>
              <a:rPr lang="en-US" sz="1400" b="1" dirty="0">
                <a:latin typeface="Arial" panose="020B0604020202020204" pitchFamily="34" charset="0"/>
                <a:cs typeface="Arial" panose="020B0604020202020204" pitchFamily="34" charset="0"/>
              </a:rPr>
              <a:t>84% of teens</a:t>
            </a:r>
            <a:r>
              <a:rPr lang="en-US" sz="1400" dirty="0">
                <a:latin typeface="Arial" panose="020B0604020202020204" pitchFamily="34" charset="0"/>
                <a:cs typeface="Arial" panose="020B0604020202020204" pitchFamily="34" charset="0"/>
              </a:rPr>
              <a:t> have or have access to a gaming console, and </a:t>
            </a:r>
            <a:r>
              <a:rPr lang="en-US" sz="1400" b="1" dirty="0">
                <a:latin typeface="Arial" panose="020B0604020202020204" pitchFamily="34" charset="0"/>
                <a:cs typeface="Arial" panose="020B0604020202020204" pitchFamily="34" charset="0"/>
              </a:rPr>
              <a:t>90%</a:t>
            </a:r>
            <a:r>
              <a:rPr lang="en-US" sz="1400" dirty="0">
                <a:latin typeface="Arial" panose="020B0604020202020204" pitchFamily="34" charset="0"/>
                <a:cs typeface="Arial" panose="020B0604020202020204" pitchFamily="34" charset="0"/>
              </a:rPr>
              <a:t> play some form of video game (console, smartphone, computer)</a:t>
            </a:r>
          </a:p>
          <a:p>
            <a:pPr marL="285750" indent="-28575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Facebook no longer dominant social media platform for teens; now gravitate toward YouTube, Instagram, Snapchat, </a:t>
            </a:r>
            <a:r>
              <a:rPr lang="en-US" sz="1400" dirty="0" err="1">
                <a:latin typeface="Arial" panose="020B0604020202020204" pitchFamily="34" charset="0"/>
                <a:cs typeface="Arial" panose="020B0604020202020204" pitchFamily="34" charset="0"/>
              </a:rPr>
              <a:t>Houseparty</a:t>
            </a:r>
            <a:endParaRPr lang="en-US" sz="1400" dirty="0">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US" sz="1400" dirty="0">
                <a:latin typeface="Arial" panose="020B0604020202020204" pitchFamily="34" charset="0"/>
                <a:cs typeface="Arial" panose="020B0604020202020204" pitchFamily="34" charset="0"/>
              </a:rPr>
              <a:t>Other sites and apps of choice include Twitter, Roblox, </a:t>
            </a:r>
            <a:r>
              <a:rPr lang="en-US" sz="1400" dirty="0" err="1">
                <a:latin typeface="Arial" panose="020B0604020202020204" pitchFamily="34" charset="0"/>
                <a:cs typeface="Arial" panose="020B0604020202020204" pitchFamily="34" charset="0"/>
              </a:rPr>
              <a:t>TikTok</a:t>
            </a:r>
            <a:endParaRPr lang="en-US" sz="1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43EF9E8-4D9D-4444-9136-8AD340068475}"/>
              </a:ext>
            </a:extLst>
          </p:cNvPr>
          <p:cNvSpPr/>
          <p:nvPr/>
        </p:nvSpPr>
        <p:spPr>
          <a:xfrm>
            <a:off x="7728318" y="4580011"/>
            <a:ext cx="4133851" cy="1508105"/>
          </a:xfrm>
          <a:prstGeom prst="rect">
            <a:avLst/>
          </a:prstGeom>
        </p:spPr>
        <p:txBody>
          <a:bodyPr wrap="square">
            <a:spAutoFit/>
          </a:bodyPr>
          <a:lstStyle/>
          <a:p>
            <a:pPr>
              <a:spcBef>
                <a:spcPts val="1200"/>
              </a:spcBef>
            </a:pPr>
            <a:r>
              <a:rPr lang="en-US" sz="1400" b="1" dirty="0">
                <a:latin typeface="Arial" panose="020B0604020202020204" pitchFamily="34" charset="0"/>
                <a:cs typeface="Arial" panose="020B0604020202020204" pitchFamily="34" charset="0"/>
              </a:rPr>
              <a:t>Sites and apps being used change quickly</a:t>
            </a:r>
          </a:p>
          <a:p>
            <a:pPr marL="742950" lvl="1" indent="-285750">
              <a:spcBef>
                <a:spcPts val="1200"/>
              </a:spcBef>
              <a:buFont typeface="System Font Regular"/>
              <a:buChar char="-"/>
            </a:pPr>
            <a:r>
              <a:rPr lang="en-US" sz="1200" dirty="0">
                <a:latin typeface="Arial" panose="020B0604020202020204" pitchFamily="34" charset="0"/>
                <a:cs typeface="Arial" panose="020B0604020202020204" pitchFamily="34" charset="0"/>
                <a:hlinkClick r:id="rId2"/>
              </a:rPr>
              <a:t>http://internetsafety.trendmicro.com</a:t>
            </a:r>
            <a:endParaRPr lang="en-US" sz="1200" dirty="0">
              <a:latin typeface="Arial" panose="020B0604020202020204" pitchFamily="34" charset="0"/>
              <a:cs typeface="Arial" panose="020B0604020202020204" pitchFamily="34" charset="0"/>
            </a:endParaRPr>
          </a:p>
          <a:p>
            <a:pPr marL="742950" lvl="1" indent="-285750">
              <a:spcBef>
                <a:spcPts val="1200"/>
              </a:spcBef>
              <a:buFont typeface="System Font Regular"/>
              <a:buChar char="-"/>
            </a:pPr>
            <a:r>
              <a:rPr lang="en-US" sz="1200" dirty="0">
                <a:latin typeface="Arial" panose="020B0604020202020204" pitchFamily="34" charset="0"/>
                <a:cs typeface="Arial" panose="020B0604020202020204" pitchFamily="34" charset="0"/>
                <a:hlinkClick r:id="rId3"/>
              </a:rPr>
              <a:t>http://cyberbullying.org/blog</a:t>
            </a:r>
            <a:endParaRPr lang="en-US" sz="1200" dirty="0">
              <a:latin typeface="Arial" panose="020B0604020202020204" pitchFamily="34" charset="0"/>
              <a:cs typeface="Arial" panose="020B0604020202020204" pitchFamily="34" charset="0"/>
            </a:endParaRPr>
          </a:p>
          <a:p>
            <a:pPr marL="742950" lvl="1" indent="-285750">
              <a:spcBef>
                <a:spcPts val="1200"/>
              </a:spcBef>
              <a:buFont typeface="System Font Regular"/>
              <a:buChar char="-"/>
            </a:pPr>
            <a:r>
              <a:rPr lang="en-US" sz="1200" dirty="0">
                <a:latin typeface="Arial" panose="020B0604020202020204" pitchFamily="34" charset="0"/>
                <a:cs typeface="Arial" panose="020B0604020202020204" pitchFamily="34" charset="0"/>
                <a:hlinkClick r:id="rId4"/>
              </a:rPr>
              <a:t>www.gaggle.net/top-social-networking-sites-and-apps-kids-use</a:t>
            </a:r>
            <a:endParaRPr lang="en-US" sz="1200" dirty="0">
              <a:solidFill>
                <a:schemeClr val="tx1">
                  <a:lumMod val="50000"/>
                  <a:lumOff val="50000"/>
                </a:schemeClr>
              </a:solidFill>
            </a:endParaRPr>
          </a:p>
        </p:txBody>
      </p:sp>
      <p:sp>
        <p:nvSpPr>
          <p:cNvPr id="19" name="TextBox 18">
            <a:extLst>
              <a:ext uri="{FF2B5EF4-FFF2-40B4-BE49-F238E27FC236}">
                <a16:creationId xmlns:a16="http://schemas.microsoft.com/office/drawing/2014/main" id="{4177BE7A-362F-D444-A182-8BB967EFDDEE}"/>
              </a:ext>
            </a:extLst>
          </p:cNvPr>
          <p:cNvSpPr txBox="1"/>
          <p:nvPr/>
        </p:nvSpPr>
        <p:spPr>
          <a:xfrm rot="5400000" flipH="1">
            <a:off x="-1726640" y="1879978"/>
            <a:ext cx="3822374" cy="339837"/>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en-US" sz="1200" spc="300" dirty="0">
                <a:solidFill>
                  <a:schemeClr val="tx1">
                    <a:lumMod val="50000"/>
                    <a:lumOff val="50000"/>
                  </a:schemeClr>
                </a:solidFill>
              </a:rPr>
              <a:t>TECH TALK – FAMILY NIGHT</a:t>
            </a:r>
          </a:p>
        </p:txBody>
      </p:sp>
      <p:pic>
        <p:nvPicPr>
          <p:cNvPr id="22" name="Picture Placeholder 21" descr="A picture containing person, sitting, child, outdoor&#10;&#10;Description automatically generated">
            <a:extLst>
              <a:ext uri="{FF2B5EF4-FFF2-40B4-BE49-F238E27FC236}">
                <a16:creationId xmlns:a16="http://schemas.microsoft.com/office/drawing/2014/main" id="{5A199B07-CD39-0B4B-8D32-C7083C0A9CEA}"/>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l="11142" t="761" r="26456" b="3793"/>
          <a:stretch/>
        </p:blipFill>
        <p:spPr>
          <a:xfrm>
            <a:off x="4219307" y="349890"/>
            <a:ext cx="4462380" cy="4653081"/>
          </a:xfrm>
        </p:spPr>
      </p:pic>
    </p:spTree>
    <p:extLst>
      <p:ext uri="{BB962C8B-B14F-4D97-AF65-F5344CB8AC3E}">
        <p14:creationId xmlns:p14="http://schemas.microsoft.com/office/powerpoint/2010/main" val="51960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184173" y="1959093"/>
            <a:ext cx="3674640" cy="3349557"/>
            <a:chOff x="4035723" y="2214200"/>
            <a:chExt cx="4116604" cy="3752423"/>
          </a:xfrm>
        </p:grpSpPr>
        <p:grpSp>
          <p:nvGrpSpPr>
            <p:cNvPr id="2" name="Group 1"/>
            <p:cNvGrpSpPr/>
            <p:nvPr/>
          </p:nvGrpSpPr>
          <p:grpSpPr>
            <a:xfrm>
              <a:off x="5557965" y="2214200"/>
              <a:ext cx="1827712" cy="1701778"/>
              <a:chOff x="5522579" y="2290628"/>
              <a:chExt cx="1785225" cy="1662219"/>
            </a:xfrm>
          </p:grpSpPr>
          <p:sp>
            <p:nvSpPr>
              <p:cNvPr id="3" name="Freeform 5"/>
              <p:cNvSpPr>
                <a:spLocks/>
              </p:cNvSpPr>
              <p:nvPr/>
            </p:nvSpPr>
            <p:spPr bwMode="auto">
              <a:xfrm>
                <a:off x="6040361" y="2948036"/>
                <a:ext cx="1267443" cy="987359"/>
              </a:xfrm>
              <a:custGeom>
                <a:avLst/>
                <a:gdLst>
                  <a:gd name="T0" fmla="*/ 1525 w 1525"/>
                  <a:gd name="T1" fmla="*/ 0 h 1188"/>
                  <a:gd name="T2" fmla="*/ 986 w 1525"/>
                  <a:gd name="T3" fmla="*/ 1117 h 1188"/>
                  <a:gd name="T4" fmla="*/ 0 w 1525"/>
                  <a:gd name="T5" fmla="*/ 1188 h 1188"/>
                  <a:gd name="T6" fmla="*/ 510 w 1525"/>
                  <a:gd name="T7" fmla="*/ 72 h 1188"/>
                  <a:gd name="T8" fmla="*/ 1525 w 1525"/>
                  <a:gd name="T9" fmla="*/ 0 h 1188"/>
                </a:gdLst>
                <a:ahLst/>
                <a:cxnLst>
                  <a:cxn ang="0">
                    <a:pos x="T0" y="T1"/>
                  </a:cxn>
                  <a:cxn ang="0">
                    <a:pos x="T2" y="T3"/>
                  </a:cxn>
                  <a:cxn ang="0">
                    <a:pos x="T4" y="T5"/>
                  </a:cxn>
                  <a:cxn ang="0">
                    <a:pos x="T6" y="T7"/>
                  </a:cxn>
                  <a:cxn ang="0">
                    <a:pos x="T8" y="T9"/>
                  </a:cxn>
                </a:cxnLst>
                <a:rect l="0" t="0" r="r" b="b"/>
                <a:pathLst>
                  <a:path w="1525" h="1188">
                    <a:moveTo>
                      <a:pt x="1525" y="0"/>
                    </a:moveTo>
                    <a:lnTo>
                      <a:pt x="986" y="1117"/>
                    </a:lnTo>
                    <a:lnTo>
                      <a:pt x="0" y="1188"/>
                    </a:lnTo>
                    <a:lnTo>
                      <a:pt x="510" y="72"/>
                    </a:lnTo>
                    <a:lnTo>
                      <a:pt x="152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reeform 6"/>
              <p:cNvSpPr>
                <a:spLocks/>
              </p:cNvSpPr>
              <p:nvPr/>
            </p:nvSpPr>
            <p:spPr bwMode="auto">
              <a:xfrm>
                <a:off x="5522579" y="2300601"/>
                <a:ext cx="941647" cy="1652246"/>
              </a:xfrm>
              <a:custGeom>
                <a:avLst/>
                <a:gdLst>
                  <a:gd name="T0" fmla="*/ 1133 w 1133"/>
                  <a:gd name="T1" fmla="*/ 851 h 1988"/>
                  <a:gd name="T2" fmla="*/ 613 w 1133"/>
                  <a:gd name="T3" fmla="*/ 1988 h 1988"/>
                  <a:gd name="T4" fmla="*/ 0 w 1133"/>
                  <a:gd name="T5" fmla="*/ 1103 h 1988"/>
                  <a:gd name="T6" fmla="*/ 486 w 1133"/>
                  <a:gd name="T7" fmla="*/ 0 h 1988"/>
                  <a:gd name="T8" fmla="*/ 1133 w 1133"/>
                  <a:gd name="T9" fmla="*/ 851 h 1988"/>
                </a:gdLst>
                <a:ahLst/>
                <a:cxnLst>
                  <a:cxn ang="0">
                    <a:pos x="T0" y="T1"/>
                  </a:cxn>
                  <a:cxn ang="0">
                    <a:pos x="T2" y="T3"/>
                  </a:cxn>
                  <a:cxn ang="0">
                    <a:pos x="T4" y="T5"/>
                  </a:cxn>
                  <a:cxn ang="0">
                    <a:pos x="T6" y="T7"/>
                  </a:cxn>
                  <a:cxn ang="0">
                    <a:pos x="T8" y="T9"/>
                  </a:cxn>
                </a:cxnLst>
                <a:rect l="0" t="0" r="r" b="b"/>
                <a:pathLst>
                  <a:path w="1133" h="1988">
                    <a:moveTo>
                      <a:pt x="1133" y="851"/>
                    </a:moveTo>
                    <a:lnTo>
                      <a:pt x="613" y="1988"/>
                    </a:lnTo>
                    <a:lnTo>
                      <a:pt x="0" y="1103"/>
                    </a:lnTo>
                    <a:lnTo>
                      <a:pt x="486" y="0"/>
                    </a:lnTo>
                    <a:lnTo>
                      <a:pt x="1133" y="851"/>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2"/>
              <p:cNvSpPr>
                <a:spLocks/>
              </p:cNvSpPr>
              <p:nvPr/>
            </p:nvSpPr>
            <p:spPr bwMode="auto">
              <a:xfrm>
                <a:off x="5926498" y="2290628"/>
                <a:ext cx="1381305" cy="717248"/>
              </a:xfrm>
              <a:custGeom>
                <a:avLst/>
                <a:gdLst>
                  <a:gd name="T0" fmla="*/ 1662 w 1662"/>
                  <a:gd name="T1" fmla="*/ 791 h 863"/>
                  <a:gd name="T2" fmla="*/ 974 w 1662"/>
                  <a:gd name="T3" fmla="*/ 0 h 863"/>
                  <a:gd name="T4" fmla="*/ 0 w 1662"/>
                  <a:gd name="T5" fmla="*/ 12 h 863"/>
                  <a:gd name="T6" fmla="*/ 647 w 1662"/>
                  <a:gd name="T7" fmla="*/ 863 h 863"/>
                  <a:gd name="T8" fmla="*/ 1662 w 1662"/>
                  <a:gd name="T9" fmla="*/ 791 h 863"/>
                </a:gdLst>
                <a:ahLst/>
                <a:cxnLst>
                  <a:cxn ang="0">
                    <a:pos x="T0" y="T1"/>
                  </a:cxn>
                  <a:cxn ang="0">
                    <a:pos x="T2" y="T3"/>
                  </a:cxn>
                  <a:cxn ang="0">
                    <a:pos x="T4" y="T5"/>
                  </a:cxn>
                  <a:cxn ang="0">
                    <a:pos x="T6" y="T7"/>
                  </a:cxn>
                  <a:cxn ang="0">
                    <a:pos x="T8" y="T9"/>
                  </a:cxn>
                </a:cxnLst>
                <a:rect l="0" t="0" r="r" b="b"/>
                <a:pathLst>
                  <a:path w="1662" h="863">
                    <a:moveTo>
                      <a:pt x="1662" y="791"/>
                    </a:moveTo>
                    <a:lnTo>
                      <a:pt x="974" y="0"/>
                    </a:lnTo>
                    <a:lnTo>
                      <a:pt x="0" y="12"/>
                    </a:lnTo>
                    <a:lnTo>
                      <a:pt x="647" y="863"/>
                    </a:lnTo>
                    <a:lnTo>
                      <a:pt x="1662" y="7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lt1"/>
                  </a:solidFill>
                </a:endParaRPr>
              </a:p>
            </p:txBody>
          </p:sp>
        </p:grpSp>
        <p:grpSp>
          <p:nvGrpSpPr>
            <p:cNvPr id="6" name="Group 5"/>
            <p:cNvGrpSpPr/>
            <p:nvPr/>
          </p:nvGrpSpPr>
          <p:grpSpPr>
            <a:xfrm>
              <a:off x="5802170" y="3026799"/>
              <a:ext cx="2350157" cy="2723698"/>
              <a:chOff x="5761107" y="3084338"/>
              <a:chExt cx="2295526" cy="2660383"/>
            </a:xfrm>
          </p:grpSpPr>
          <p:sp>
            <p:nvSpPr>
              <p:cNvPr id="7" name="Freeform 7"/>
              <p:cNvSpPr>
                <a:spLocks/>
              </p:cNvSpPr>
              <p:nvPr/>
            </p:nvSpPr>
            <p:spPr bwMode="auto">
              <a:xfrm>
                <a:off x="5761107" y="3143347"/>
                <a:ext cx="1384630" cy="2601374"/>
              </a:xfrm>
              <a:custGeom>
                <a:avLst/>
                <a:gdLst>
                  <a:gd name="T0" fmla="*/ 971 w 1666"/>
                  <a:gd name="T1" fmla="*/ 0 h 3130"/>
                  <a:gd name="T2" fmla="*/ 1666 w 1666"/>
                  <a:gd name="T3" fmla="*/ 914 h 3130"/>
                  <a:gd name="T4" fmla="*/ 584 w 1666"/>
                  <a:gd name="T5" fmla="*/ 3130 h 3130"/>
                  <a:gd name="T6" fmla="*/ 0 w 1666"/>
                  <a:gd name="T7" fmla="*/ 2254 h 3130"/>
                  <a:gd name="T8" fmla="*/ 971 w 1666"/>
                  <a:gd name="T9" fmla="*/ 0 h 3130"/>
                </a:gdLst>
                <a:ahLst/>
                <a:cxnLst>
                  <a:cxn ang="0">
                    <a:pos x="T0" y="T1"/>
                  </a:cxn>
                  <a:cxn ang="0">
                    <a:pos x="T2" y="T3"/>
                  </a:cxn>
                  <a:cxn ang="0">
                    <a:pos x="T4" y="T5"/>
                  </a:cxn>
                  <a:cxn ang="0">
                    <a:pos x="T6" y="T7"/>
                  </a:cxn>
                  <a:cxn ang="0">
                    <a:pos x="T8" y="T9"/>
                  </a:cxn>
                </a:cxnLst>
                <a:rect l="0" t="0" r="r" b="b"/>
                <a:pathLst>
                  <a:path w="1666" h="3130">
                    <a:moveTo>
                      <a:pt x="971" y="0"/>
                    </a:moveTo>
                    <a:lnTo>
                      <a:pt x="1666" y="914"/>
                    </a:lnTo>
                    <a:lnTo>
                      <a:pt x="584" y="3130"/>
                    </a:lnTo>
                    <a:lnTo>
                      <a:pt x="0" y="2254"/>
                    </a:lnTo>
                    <a:lnTo>
                      <a:pt x="97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3"/>
              <p:cNvSpPr>
                <a:spLocks/>
              </p:cNvSpPr>
              <p:nvPr/>
            </p:nvSpPr>
            <p:spPr bwMode="auto">
              <a:xfrm>
                <a:off x="6568115" y="3084338"/>
                <a:ext cx="1488518" cy="818644"/>
              </a:xfrm>
              <a:custGeom>
                <a:avLst/>
                <a:gdLst>
                  <a:gd name="T0" fmla="*/ 695 w 1791"/>
                  <a:gd name="T1" fmla="*/ 985 h 985"/>
                  <a:gd name="T2" fmla="*/ 1791 w 1791"/>
                  <a:gd name="T3" fmla="*/ 873 h 985"/>
                  <a:gd name="T4" fmla="*/ 1032 w 1791"/>
                  <a:gd name="T5" fmla="*/ 0 h 985"/>
                  <a:gd name="T6" fmla="*/ 0 w 1791"/>
                  <a:gd name="T7" fmla="*/ 71 h 985"/>
                  <a:gd name="T8" fmla="*/ 695 w 1791"/>
                  <a:gd name="T9" fmla="*/ 985 h 985"/>
                </a:gdLst>
                <a:ahLst/>
                <a:cxnLst>
                  <a:cxn ang="0">
                    <a:pos x="T0" y="T1"/>
                  </a:cxn>
                  <a:cxn ang="0">
                    <a:pos x="T2" y="T3"/>
                  </a:cxn>
                  <a:cxn ang="0">
                    <a:pos x="T4" y="T5"/>
                  </a:cxn>
                  <a:cxn ang="0">
                    <a:pos x="T6" y="T7"/>
                  </a:cxn>
                  <a:cxn ang="0">
                    <a:pos x="T8" y="T9"/>
                  </a:cxn>
                </a:cxnLst>
                <a:rect l="0" t="0" r="r" b="b"/>
                <a:pathLst>
                  <a:path w="1791" h="985">
                    <a:moveTo>
                      <a:pt x="695" y="985"/>
                    </a:moveTo>
                    <a:lnTo>
                      <a:pt x="1791" y="873"/>
                    </a:lnTo>
                    <a:lnTo>
                      <a:pt x="1032" y="0"/>
                    </a:lnTo>
                    <a:lnTo>
                      <a:pt x="0" y="71"/>
                    </a:lnTo>
                    <a:lnTo>
                      <a:pt x="695" y="9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9" name="Freeform 16"/>
              <p:cNvSpPr>
                <a:spLocks/>
              </p:cNvSpPr>
              <p:nvPr/>
            </p:nvSpPr>
            <p:spPr bwMode="auto">
              <a:xfrm>
                <a:off x="6246476" y="3809897"/>
                <a:ext cx="1810157" cy="1934824"/>
              </a:xfrm>
              <a:custGeom>
                <a:avLst/>
                <a:gdLst>
                  <a:gd name="T0" fmla="*/ 2178 w 2178"/>
                  <a:gd name="T1" fmla="*/ 0 h 2328"/>
                  <a:gd name="T2" fmla="*/ 1082 w 2178"/>
                  <a:gd name="T3" fmla="*/ 112 h 2328"/>
                  <a:gd name="T4" fmla="*/ 1082 w 2178"/>
                  <a:gd name="T5" fmla="*/ 112 h 2328"/>
                  <a:gd name="T6" fmla="*/ 0 w 2178"/>
                  <a:gd name="T7" fmla="*/ 2328 h 2328"/>
                  <a:gd name="T8" fmla="*/ 1002 w 2178"/>
                  <a:gd name="T9" fmla="*/ 2147 h 2328"/>
                  <a:gd name="T10" fmla="*/ 2178 w 2178"/>
                  <a:gd name="T11" fmla="*/ 0 h 2328"/>
                </a:gdLst>
                <a:ahLst/>
                <a:cxnLst>
                  <a:cxn ang="0">
                    <a:pos x="T0" y="T1"/>
                  </a:cxn>
                  <a:cxn ang="0">
                    <a:pos x="T2" y="T3"/>
                  </a:cxn>
                  <a:cxn ang="0">
                    <a:pos x="T4" y="T5"/>
                  </a:cxn>
                  <a:cxn ang="0">
                    <a:pos x="T6" y="T7"/>
                  </a:cxn>
                  <a:cxn ang="0">
                    <a:pos x="T8" y="T9"/>
                  </a:cxn>
                  <a:cxn ang="0">
                    <a:pos x="T10" y="T11"/>
                  </a:cxn>
                </a:cxnLst>
                <a:rect l="0" t="0" r="r" b="b"/>
                <a:pathLst>
                  <a:path w="2178" h="2328">
                    <a:moveTo>
                      <a:pt x="2178" y="0"/>
                    </a:moveTo>
                    <a:lnTo>
                      <a:pt x="1082" y="112"/>
                    </a:lnTo>
                    <a:lnTo>
                      <a:pt x="1082" y="112"/>
                    </a:lnTo>
                    <a:lnTo>
                      <a:pt x="0" y="2328"/>
                    </a:lnTo>
                    <a:lnTo>
                      <a:pt x="1002" y="2147"/>
                    </a:lnTo>
                    <a:lnTo>
                      <a:pt x="2178"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10" name="Group 9"/>
            <p:cNvGrpSpPr/>
            <p:nvPr/>
          </p:nvGrpSpPr>
          <p:grpSpPr>
            <a:xfrm>
              <a:off x="4035723" y="2226113"/>
              <a:ext cx="2311867" cy="2716892"/>
              <a:chOff x="4035723" y="2302264"/>
              <a:chExt cx="2258126" cy="2653735"/>
            </a:xfrm>
          </p:grpSpPr>
          <p:sp>
            <p:nvSpPr>
              <p:cNvPr id="11" name="Freeform 8"/>
              <p:cNvSpPr>
                <a:spLocks/>
              </p:cNvSpPr>
              <p:nvPr/>
            </p:nvSpPr>
            <p:spPr bwMode="auto">
              <a:xfrm>
                <a:off x="4471225" y="3018681"/>
                <a:ext cx="1822624" cy="1937318"/>
              </a:xfrm>
              <a:custGeom>
                <a:avLst/>
                <a:gdLst>
                  <a:gd name="T0" fmla="*/ 960 w 2193"/>
                  <a:gd name="T1" fmla="*/ 89 h 2331"/>
                  <a:gd name="T2" fmla="*/ 2193 w 2193"/>
                  <a:gd name="T3" fmla="*/ 0 h 2331"/>
                  <a:gd name="T4" fmla="*/ 1256 w 2193"/>
                  <a:gd name="T5" fmla="*/ 2008 h 2331"/>
                  <a:gd name="T6" fmla="*/ 0 w 2193"/>
                  <a:gd name="T7" fmla="*/ 2331 h 2331"/>
                  <a:gd name="T8" fmla="*/ 960 w 2193"/>
                  <a:gd name="T9" fmla="*/ 89 h 2331"/>
                </a:gdLst>
                <a:ahLst/>
                <a:cxnLst>
                  <a:cxn ang="0">
                    <a:pos x="T0" y="T1"/>
                  </a:cxn>
                  <a:cxn ang="0">
                    <a:pos x="T2" y="T3"/>
                  </a:cxn>
                  <a:cxn ang="0">
                    <a:pos x="T4" y="T5"/>
                  </a:cxn>
                  <a:cxn ang="0">
                    <a:pos x="T6" y="T7"/>
                  </a:cxn>
                  <a:cxn ang="0">
                    <a:pos x="T8" y="T9"/>
                  </a:cxn>
                </a:cxnLst>
                <a:rect l="0" t="0" r="r" b="b"/>
                <a:pathLst>
                  <a:path w="2193" h="2331">
                    <a:moveTo>
                      <a:pt x="960" y="89"/>
                    </a:moveTo>
                    <a:lnTo>
                      <a:pt x="2193" y="0"/>
                    </a:lnTo>
                    <a:lnTo>
                      <a:pt x="1256" y="2008"/>
                    </a:lnTo>
                    <a:lnTo>
                      <a:pt x="0" y="2331"/>
                    </a:lnTo>
                    <a:lnTo>
                      <a:pt x="960" y="8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 name="Freeform 9"/>
              <p:cNvSpPr>
                <a:spLocks/>
              </p:cNvSpPr>
              <p:nvPr/>
            </p:nvSpPr>
            <p:spPr bwMode="auto">
              <a:xfrm>
                <a:off x="4035723" y="2314730"/>
                <a:ext cx="1233367" cy="2641268"/>
              </a:xfrm>
              <a:custGeom>
                <a:avLst/>
                <a:gdLst>
                  <a:gd name="T0" fmla="*/ 803 w 1484"/>
                  <a:gd name="T1" fmla="*/ 0 h 3178"/>
                  <a:gd name="T2" fmla="*/ 0 w 1484"/>
                  <a:gd name="T3" fmla="*/ 2310 h 3178"/>
                  <a:gd name="T4" fmla="*/ 524 w 1484"/>
                  <a:gd name="T5" fmla="*/ 3178 h 3178"/>
                  <a:gd name="T6" fmla="*/ 1484 w 1484"/>
                  <a:gd name="T7" fmla="*/ 936 h 3178"/>
                  <a:gd name="T8" fmla="*/ 803 w 1484"/>
                  <a:gd name="T9" fmla="*/ 0 h 3178"/>
                </a:gdLst>
                <a:ahLst/>
                <a:cxnLst>
                  <a:cxn ang="0">
                    <a:pos x="T0" y="T1"/>
                  </a:cxn>
                  <a:cxn ang="0">
                    <a:pos x="T2" y="T3"/>
                  </a:cxn>
                  <a:cxn ang="0">
                    <a:pos x="T4" y="T5"/>
                  </a:cxn>
                  <a:cxn ang="0">
                    <a:pos x="T6" y="T7"/>
                  </a:cxn>
                  <a:cxn ang="0">
                    <a:pos x="T8" y="T9"/>
                  </a:cxn>
                </a:cxnLst>
                <a:rect l="0" t="0" r="r" b="b"/>
                <a:pathLst>
                  <a:path w="1484" h="3178">
                    <a:moveTo>
                      <a:pt x="803" y="0"/>
                    </a:moveTo>
                    <a:lnTo>
                      <a:pt x="0" y="2310"/>
                    </a:lnTo>
                    <a:lnTo>
                      <a:pt x="524" y="3178"/>
                    </a:lnTo>
                    <a:lnTo>
                      <a:pt x="1484" y="936"/>
                    </a:lnTo>
                    <a:lnTo>
                      <a:pt x="803"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 name="Freeform 11"/>
              <p:cNvSpPr>
                <a:spLocks/>
              </p:cNvSpPr>
              <p:nvPr/>
            </p:nvSpPr>
            <p:spPr bwMode="auto">
              <a:xfrm>
                <a:off x="4703104" y="2302264"/>
                <a:ext cx="1590745" cy="790386"/>
              </a:xfrm>
              <a:custGeom>
                <a:avLst/>
                <a:gdLst>
                  <a:gd name="T0" fmla="*/ 681 w 1914"/>
                  <a:gd name="T1" fmla="*/ 949 h 951"/>
                  <a:gd name="T2" fmla="*/ 1914 w 1914"/>
                  <a:gd name="T3" fmla="*/ 862 h 951"/>
                  <a:gd name="T4" fmla="*/ 1256 w 1914"/>
                  <a:gd name="T5" fmla="*/ 0 h 951"/>
                  <a:gd name="T6" fmla="*/ 0 w 1914"/>
                  <a:gd name="T7" fmla="*/ 15 h 951"/>
                  <a:gd name="T8" fmla="*/ 681 w 1914"/>
                  <a:gd name="T9" fmla="*/ 951 h 951"/>
                  <a:gd name="T10" fmla="*/ 681 w 1914"/>
                  <a:gd name="T11" fmla="*/ 949 h 951"/>
                </a:gdLst>
                <a:ahLst/>
                <a:cxnLst>
                  <a:cxn ang="0">
                    <a:pos x="T0" y="T1"/>
                  </a:cxn>
                  <a:cxn ang="0">
                    <a:pos x="T2" y="T3"/>
                  </a:cxn>
                  <a:cxn ang="0">
                    <a:pos x="T4" y="T5"/>
                  </a:cxn>
                  <a:cxn ang="0">
                    <a:pos x="T6" y="T7"/>
                  </a:cxn>
                  <a:cxn ang="0">
                    <a:pos x="T8" y="T9"/>
                  </a:cxn>
                  <a:cxn ang="0">
                    <a:pos x="T10" y="T11"/>
                  </a:cxn>
                </a:cxnLst>
                <a:rect l="0" t="0" r="r" b="b"/>
                <a:pathLst>
                  <a:path w="1914" h="951">
                    <a:moveTo>
                      <a:pt x="681" y="949"/>
                    </a:moveTo>
                    <a:lnTo>
                      <a:pt x="1914" y="862"/>
                    </a:lnTo>
                    <a:lnTo>
                      <a:pt x="1256" y="0"/>
                    </a:lnTo>
                    <a:lnTo>
                      <a:pt x="0" y="15"/>
                    </a:lnTo>
                    <a:lnTo>
                      <a:pt x="681" y="951"/>
                    </a:lnTo>
                    <a:lnTo>
                      <a:pt x="681" y="9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14" name="Group 13"/>
            <p:cNvGrpSpPr/>
            <p:nvPr/>
          </p:nvGrpSpPr>
          <p:grpSpPr>
            <a:xfrm>
              <a:off x="4574337" y="3100827"/>
              <a:ext cx="2473536" cy="2865796"/>
              <a:chOff x="4561816" y="3156645"/>
              <a:chExt cx="2416037" cy="2799178"/>
            </a:xfrm>
          </p:grpSpPr>
          <p:sp>
            <p:nvSpPr>
              <p:cNvPr id="15" name="Freeform 10"/>
              <p:cNvSpPr>
                <a:spLocks/>
              </p:cNvSpPr>
              <p:nvPr/>
            </p:nvSpPr>
            <p:spPr bwMode="auto">
              <a:xfrm>
                <a:off x="4561816" y="3228951"/>
                <a:ext cx="1387123" cy="2726872"/>
              </a:xfrm>
              <a:custGeom>
                <a:avLst/>
                <a:gdLst>
                  <a:gd name="T0" fmla="*/ 971 w 1669"/>
                  <a:gd name="T1" fmla="*/ 0 h 3281"/>
                  <a:gd name="T2" fmla="*/ 969 w 1669"/>
                  <a:gd name="T3" fmla="*/ 0 h 3281"/>
                  <a:gd name="T4" fmla="*/ 0 w 1669"/>
                  <a:gd name="T5" fmla="*/ 2260 h 3281"/>
                  <a:gd name="T6" fmla="*/ 618 w 1669"/>
                  <a:gd name="T7" fmla="*/ 3281 h 3281"/>
                  <a:gd name="T8" fmla="*/ 1669 w 1669"/>
                  <a:gd name="T9" fmla="*/ 958 h 3281"/>
                  <a:gd name="T10" fmla="*/ 971 w 1669"/>
                  <a:gd name="T11" fmla="*/ 0 h 3281"/>
                </a:gdLst>
                <a:ahLst/>
                <a:cxnLst>
                  <a:cxn ang="0">
                    <a:pos x="T0" y="T1"/>
                  </a:cxn>
                  <a:cxn ang="0">
                    <a:pos x="T2" y="T3"/>
                  </a:cxn>
                  <a:cxn ang="0">
                    <a:pos x="T4" y="T5"/>
                  </a:cxn>
                  <a:cxn ang="0">
                    <a:pos x="T6" y="T7"/>
                  </a:cxn>
                  <a:cxn ang="0">
                    <a:pos x="T8" y="T9"/>
                  </a:cxn>
                  <a:cxn ang="0">
                    <a:pos x="T10" y="T11"/>
                  </a:cxn>
                </a:cxnLst>
                <a:rect l="0" t="0" r="r" b="b"/>
                <a:pathLst>
                  <a:path w="1669" h="3281">
                    <a:moveTo>
                      <a:pt x="971" y="0"/>
                    </a:moveTo>
                    <a:lnTo>
                      <a:pt x="969" y="0"/>
                    </a:lnTo>
                    <a:lnTo>
                      <a:pt x="0" y="2260"/>
                    </a:lnTo>
                    <a:lnTo>
                      <a:pt x="618" y="3281"/>
                    </a:lnTo>
                    <a:lnTo>
                      <a:pt x="1669" y="958"/>
                    </a:lnTo>
                    <a:lnTo>
                      <a:pt x="97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6" name="Freeform 14"/>
              <p:cNvSpPr>
                <a:spLocks/>
              </p:cNvSpPr>
              <p:nvPr/>
            </p:nvSpPr>
            <p:spPr bwMode="auto">
              <a:xfrm>
                <a:off x="5368823" y="3156645"/>
                <a:ext cx="1609029" cy="868510"/>
              </a:xfrm>
              <a:custGeom>
                <a:avLst/>
                <a:gdLst>
                  <a:gd name="T0" fmla="*/ 1238 w 1936"/>
                  <a:gd name="T1" fmla="*/ 0 h 1045"/>
                  <a:gd name="T2" fmla="*/ 0 w 1936"/>
                  <a:gd name="T3" fmla="*/ 87 h 1045"/>
                  <a:gd name="T4" fmla="*/ 698 w 1936"/>
                  <a:gd name="T5" fmla="*/ 1045 h 1045"/>
                  <a:gd name="T6" fmla="*/ 1936 w 1936"/>
                  <a:gd name="T7" fmla="*/ 919 h 1045"/>
                  <a:gd name="T8" fmla="*/ 1936 w 1936"/>
                  <a:gd name="T9" fmla="*/ 919 h 1045"/>
                  <a:gd name="T10" fmla="*/ 1238 w 1936"/>
                  <a:gd name="T11" fmla="*/ 0 h 1045"/>
                </a:gdLst>
                <a:ahLst/>
                <a:cxnLst>
                  <a:cxn ang="0">
                    <a:pos x="T0" y="T1"/>
                  </a:cxn>
                  <a:cxn ang="0">
                    <a:pos x="T2" y="T3"/>
                  </a:cxn>
                  <a:cxn ang="0">
                    <a:pos x="T4" y="T5"/>
                  </a:cxn>
                  <a:cxn ang="0">
                    <a:pos x="T6" y="T7"/>
                  </a:cxn>
                  <a:cxn ang="0">
                    <a:pos x="T8" y="T9"/>
                  </a:cxn>
                  <a:cxn ang="0">
                    <a:pos x="T10" y="T11"/>
                  </a:cxn>
                </a:cxnLst>
                <a:rect l="0" t="0" r="r" b="b"/>
                <a:pathLst>
                  <a:path w="1936" h="1045">
                    <a:moveTo>
                      <a:pt x="1238" y="0"/>
                    </a:moveTo>
                    <a:lnTo>
                      <a:pt x="0" y="87"/>
                    </a:lnTo>
                    <a:lnTo>
                      <a:pt x="698" y="1045"/>
                    </a:lnTo>
                    <a:lnTo>
                      <a:pt x="1936" y="919"/>
                    </a:lnTo>
                    <a:lnTo>
                      <a:pt x="1936" y="919"/>
                    </a:lnTo>
                    <a:lnTo>
                      <a:pt x="123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7" name="Freeform 15"/>
              <p:cNvSpPr>
                <a:spLocks/>
              </p:cNvSpPr>
              <p:nvPr/>
            </p:nvSpPr>
            <p:spPr bwMode="auto">
              <a:xfrm>
                <a:off x="5075442" y="3920435"/>
                <a:ext cx="1902411" cy="2035388"/>
              </a:xfrm>
              <a:custGeom>
                <a:avLst/>
                <a:gdLst>
                  <a:gd name="T0" fmla="*/ 1051 w 2289"/>
                  <a:gd name="T1" fmla="*/ 126 h 2449"/>
                  <a:gd name="T2" fmla="*/ 0 w 2289"/>
                  <a:gd name="T3" fmla="*/ 2449 h 2449"/>
                  <a:gd name="T4" fmla="*/ 1197 w 2289"/>
                  <a:gd name="T5" fmla="*/ 2233 h 2449"/>
                  <a:gd name="T6" fmla="*/ 2289 w 2289"/>
                  <a:gd name="T7" fmla="*/ 0 h 2449"/>
                  <a:gd name="T8" fmla="*/ 1051 w 2289"/>
                  <a:gd name="T9" fmla="*/ 126 h 2449"/>
                </a:gdLst>
                <a:ahLst/>
                <a:cxnLst>
                  <a:cxn ang="0">
                    <a:pos x="T0" y="T1"/>
                  </a:cxn>
                  <a:cxn ang="0">
                    <a:pos x="T2" y="T3"/>
                  </a:cxn>
                  <a:cxn ang="0">
                    <a:pos x="T4" y="T5"/>
                  </a:cxn>
                  <a:cxn ang="0">
                    <a:pos x="T6" y="T7"/>
                  </a:cxn>
                  <a:cxn ang="0">
                    <a:pos x="T8" y="T9"/>
                  </a:cxn>
                </a:cxnLst>
                <a:rect l="0" t="0" r="r" b="b"/>
                <a:pathLst>
                  <a:path w="2289" h="2449">
                    <a:moveTo>
                      <a:pt x="1051" y="126"/>
                    </a:moveTo>
                    <a:lnTo>
                      <a:pt x="0" y="2449"/>
                    </a:lnTo>
                    <a:lnTo>
                      <a:pt x="1197" y="2233"/>
                    </a:lnTo>
                    <a:lnTo>
                      <a:pt x="2289" y="0"/>
                    </a:lnTo>
                    <a:lnTo>
                      <a:pt x="1051" y="126"/>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18" name="TextBox 17"/>
            <p:cNvSpPr txBox="1"/>
            <p:nvPr/>
          </p:nvSpPr>
          <p:spPr>
            <a:xfrm>
              <a:off x="5308922" y="2277889"/>
              <a:ext cx="379273" cy="586150"/>
            </a:xfrm>
            <a:prstGeom prst="rect">
              <a:avLst/>
            </a:prstGeom>
            <a:ln>
              <a:noFill/>
            </a:ln>
            <a:scene3d>
              <a:camera prst="isometricTopUp">
                <a:rot lat="19649294" lon="18913922" rev="2100000"/>
              </a:camera>
              <a:lightRig rig="threePt" dir="t"/>
            </a:scene3d>
          </p:spPr>
          <p:txBody>
            <a:bodyPr wrap="none">
              <a:spAutoFit/>
            </a:bodyPr>
            <a:lstStyle>
              <a:defPPr>
                <a:defRPr lang="en-US"/>
              </a:defPPr>
              <a:lvl1pPr algn="ctr">
                <a:defRPr sz="4800">
                  <a:solidFill>
                    <a:srgbClr val="FFFFFF"/>
                  </a:solidFill>
                  <a:latin typeface="+mj-lt"/>
                  <a:ea typeface="Questrial" charset="0"/>
                  <a:cs typeface="Montserrat" panose="02000000000000000000" pitchFamily="2" charset="0"/>
                </a:defRPr>
              </a:lvl1pPr>
            </a:lstStyle>
            <a:p>
              <a:r>
                <a:rPr lang="en-US" sz="2800"/>
                <a:t>1</a:t>
              </a:r>
              <a:endParaRPr lang="en-US" sz="2800" dirty="0"/>
            </a:p>
          </p:txBody>
        </p:sp>
        <p:sp>
          <p:nvSpPr>
            <p:cNvPr id="19" name="TextBox 18"/>
            <p:cNvSpPr txBox="1"/>
            <p:nvPr/>
          </p:nvSpPr>
          <p:spPr>
            <a:xfrm>
              <a:off x="6487012" y="2249002"/>
              <a:ext cx="416985" cy="586150"/>
            </a:xfrm>
            <a:prstGeom prst="rect">
              <a:avLst/>
            </a:prstGeom>
            <a:ln>
              <a:noFill/>
            </a:ln>
            <a:scene3d>
              <a:camera prst="isometricTopUp">
                <a:rot lat="19649294" lon="18913922" rev="2100000"/>
              </a:camera>
              <a:lightRig rig="threePt" dir="t"/>
            </a:scene3d>
          </p:spPr>
          <p:txBody>
            <a:bodyPr wrap="none">
              <a:spAutoFit/>
            </a:bodyPr>
            <a:lstStyle>
              <a:defPPr>
                <a:defRPr lang="en-US"/>
              </a:defPPr>
              <a:lvl1pPr algn="ctr">
                <a:defRPr sz="4800">
                  <a:solidFill>
                    <a:srgbClr val="FFFFFF"/>
                  </a:solidFill>
                  <a:latin typeface="+mj-lt"/>
                  <a:ea typeface="Questrial" charset="0"/>
                  <a:cs typeface="Montserrat" panose="02000000000000000000" pitchFamily="2" charset="0"/>
                </a:defRPr>
              </a:lvl1pPr>
            </a:lstStyle>
            <a:p>
              <a:r>
                <a:rPr lang="en-US" sz="2800"/>
                <a:t>2</a:t>
              </a:r>
              <a:endParaRPr lang="en-US" sz="2800" dirty="0"/>
            </a:p>
          </p:txBody>
        </p:sp>
        <p:sp>
          <p:nvSpPr>
            <p:cNvPr id="20" name="TextBox 19"/>
            <p:cNvSpPr txBox="1"/>
            <p:nvPr/>
          </p:nvSpPr>
          <p:spPr>
            <a:xfrm>
              <a:off x="7180542" y="3117385"/>
              <a:ext cx="422372" cy="586150"/>
            </a:xfrm>
            <a:prstGeom prst="rect">
              <a:avLst/>
            </a:prstGeom>
            <a:ln>
              <a:noFill/>
            </a:ln>
            <a:scene3d>
              <a:camera prst="isometricTopUp">
                <a:rot lat="19649294" lon="18913922" rev="2100000"/>
              </a:camera>
              <a:lightRig rig="threePt" dir="t"/>
            </a:scene3d>
          </p:spPr>
          <p:txBody>
            <a:bodyPr wrap="none">
              <a:spAutoFit/>
            </a:bodyPr>
            <a:lstStyle>
              <a:defPPr>
                <a:defRPr lang="en-US"/>
              </a:defPPr>
              <a:lvl1pPr algn="ctr">
                <a:defRPr sz="4800">
                  <a:solidFill>
                    <a:srgbClr val="FFFFFF"/>
                  </a:solidFill>
                  <a:latin typeface="+mj-lt"/>
                  <a:ea typeface="Questrial" charset="0"/>
                  <a:cs typeface="Montserrat" panose="02000000000000000000" pitchFamily="2" charset="0"/>
                </a:defRPr>
              </a:lvl1pPr>
            </a:lstStyle>
            <a:p>
              <a:r>
                <a:rPr lang="en-US" sz="2800"/>
                <a:t>3</a:t>
              </a:r>
              <a:endParaRPr lang="en-US" sz="2800" dirty="0"/>
            </a:p>
          </p:txBody>
        </p:sp>
        <p:sp>
          <p:nvSpPr>
            <p:cNvPr id="21" name="TextBox 20"/>
            <p:cNvSpPr txBox="1"/>
            <p:nvPr/>
          </p:nvSpPr>
          <p:spPr>
            <a:xfrm>
              <a:off x="5989023" y="3190295"/>
              <a:ext cx="458288" cy="655108"/>
            </a:xfrm>
            <a:prstGeom prst="rect">
              <a:avLst/>
            </a:prstGeom>
            <a:ln>
              <a:noFill/>
            </a:ln>
            <a:scene3d>
              <a:camera prst="isometricTopUp">
                <a:rot lat="19649294" lon="18913922" rev="2100000"/>
              </a:camera>
              <a:lightRig rig="threePt" dir="t"/>
            </a:scene3d>
          </p:spPr>
          <p:txBody>
            <a:bodyPr wrap="none">
              <a:spAutoFit/>
            </a:bodyPr>
            <a:lstStyle>
              <a:defPPr>
                <a:defRPr lang="en-US"/>
              </a:defPPr>
              <a:lvl1pPr algn="ctr">
                <a:defRPr sz="3600">
                  <a:solidFill>
                    <a:srgbClr val="FFFFFF"/>
                  </a:solidFill>
                  <a:latin typeface="Montserrat" panose="02000000000000000000" pitchFamily="2" charset="0"/>
                  <a:ea typeface="Questrial" charset="0"/>
                  <a:cs typeface="Montserrat" panose="02000000000000000000" pitchFamily="2" charset="0"/>
                </a:defRPr>
              </a:lvl1pPr>
            </a:lstStyle>
            <a:p>
              <a:r>
                <a:rPr lang="en-US" sz="3200">
                  <a:latin typeface="+mj-lt"/>
                </a:rPr>
                <a:t>4</a:t>
              </a:r>
              <a:endParaRPr lang="en-US" sz="3200" dirty="0">
                <a:latin typeface="+mj-lt"/>
              </a:endParaRPr>
            </a:p>
          </p:txBody>
        </p:sp>
      </p:grpSp>
      <p:sp>
        <p:nvSpPr>
          <p:cNvPr id="22" name="TextBox 21"/>
          <p:cNvSpPr txBox="1"/>
          <p:nvPr/>
        </p:nvSpPr>
        <p:spPr>
          <a:xfrm>
            <a:off x="2459173" y="297680"/>
            <a:ext cx="7263022" cy="1015663"/>
          </a:xfrm>
          <a:prstGeom prst="rect">
            <a:avLst/>
          </a:prstGeom>
          <a:noFill/>
        </p:spPr>
        <p:txBody>
          <a:bodyPr wrap="square" rtlCol="0">
            <a:spAutoFit/>
          </a:bodyPr>
          <a:lstStyle/>
          <a:p>
            <a:pPr algn="ctr"/>
            <a:r>
              <a:rPr lang="en-US" sz="3000" spc="300" dirty="0">
                <a:solidFill>
                  <a:schemeClr val="accent1">
                    <a:lumMod val="50000"/>
                  </a:schemeClr>
                </a:solidFill>
                <a:latin typeface="+mj-lt"/>
              </a:rPr>
              <a:t>THE FOUR PILLARS OF GOOD INTERNET SAFETY</a:t>
            </a:r>
          </a:p>
        </p:txBody>
      </p:sp>
      <p:grpSp>
        <p:nvGrpSpPr>
          <p:cNvPr id="47" name="Group 46"/>
          <p:cNvGrpSpPr/>
          <p:nvPr/>
        </p:nvGrpSpPr>
        <p:grpSpPr>
          <a:xfrm>
            <a:off x="503612" y="825368"/>
            <a:ext cx="11666476" cy="5930197"/>
            <a:chOff x="804582" y="2119884"/>
            <a:chExt cx="11666476" cy="5930197"/>
          </a:xfrm>
        </p:grpSpPr>
        <p:grpSp>
          <p:nvGrpSpPr>
            <p:cNvPr id="35" name="Group 34"/>
            <p:cNvGrpSpPr/>
            <p:nvPr/>
          </p:nvGrpSpPr>
          <p:grpSpPr>
            <a:xfrm>
              <a:off x="8953631" y="2119884"/>
              <a:ext cx="3517427" cy="5930197"/>
              <a:chOff x="8953631" y="2119884"/>
              <a:chExt cx="3517427" cy="5930197"/>
            </a:xfrm>
          </p:grpSpPr>
          <p:grpSp>
            <p:nvGrpSpPr>
              <p:cNvPr id="26" name="Group 25"/>
              <p:cNvGrpSpPr/>
              <p:nvPr/>
            </p:nvGrpSpPr>
            <p:grpSpPr>
              <a:xfrm>
                <a:off x="9037241" y="2119884"/>
                <a:ext cx="3069581" cy="2914951"/>
                <a:chOff x="1328697" y="4955712"/>
                <a:chExt cx="4069658" cy="2914951"/>
              </a:xfrm>
            </p:grpSpPr>
            <p:sp>
              <p:nvSpPr>
                <p:cNvPr id="28" name="TextBox 27"/>
                <p:cNvSpPr txBox="1"/>
                <p:nvPr/>
              </p:nvSpPr>
              <p:spPr>
                <a:xfrm flipH="1">
                  <a:off x="1432269" y="5300729"/>
                  <a:ext cx="3966086" cy="2569934"/>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Promote a positive experience</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Remind your child not to post (or participate in) messages or photos that criticize or make fun of others—especially cyberbullying</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If you find out your child has been unkind online, take steps to address it</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Be kind online—</a:t>
                  </a:r>
                  <a:r>
                    <a:rPr lang="en-US" sz="1100" b="1" dirty="0">
                      <a:latin typeface="Arial" panose="020B0604020202020204" pitchFamily="34" charset="0"/>
                      <a:cs typeface="Arial" panose="020B0604020202020204" pitchFamily="34" charset="0"/>
                    </a:rPr>
                    <a:t>including to yourself</a:t>
                  </a:r>
                  <a:r>
                    <a:rPr lang="en-US" sz="1100" dirty="0">
                      <a:latin typeface="Arial" panose="020B0604020202020204" pitchFamily="34" charset="0"/>
                      <a:cs typeface="Arial" panose="020B0604020202020204" pitchFamily="34" charset="0"/>
                    </a:rPr>
                    <a:t>!</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Let your child see you modeling kind online behaviors, to others and to yourself</a:t>
                  </a:r>
                </a:p>
              </p:txBody>
            </p:sp>
            <p:sp>
              <p:nvSpPr>
                <p:cNvPr id="29" name="TextBox 28"/>
                <p:cNvSpPr txBox="1"/>
                <p:nvPr/>
              </p:nvSpPr>
              <p:spPr>
                <a:xfrm flipH="1">
                  <a:off x="1328697" y="4955712"/>
                  <a:ext cx="2832097" cy="423449"/>
                </a:xfrm>
                <a:prstGeom prst="rect">
                  <a:avLst/>
                </a:prstGeom>
                <a:noFill/>
              </p:spPr>
              <p:txBody>
                <a:bodyPr wrap="square" rtlCol="0">
                  <a:spAutoFit/>
                </a:bodyPr>
                <a:lstStyle/>
                <a:p>
                  <a:pPr>
                    <a:lnSpc>
                      <a:spcPct val="150000"/>
                    </a:lnSpc>
                  </a:pPr>
                  <a:r>
                    <a:rPr lang="en-US" sz="1600" b="1" dirty="0">
                      <a:solidFill>
                        <a:schemeClr val="accent1"/>
                      </a:solidFill>
                      <a:latin typeface="+mj-lt"/>
                    </a:rPr>
                    <a:t>BE KIND</a:t>
                  </a:r>
                </a:p>
              </p:txBody>
            </p:sp>
          </p:grpSp>
          <p:grpSp>
            <p:nvGrpSpPr>
              <p:cNvPr id="31" name="Group 30"/>
              <p:cNvGrpSpPr/>
              <p:nvPr/>
            </p:nvGrpSpPr>
            <p:grpSpPr>
              <a:xfrm>
                <a:off x="8953631" y="5074243"/>
                <a:ext cx="3517427" cy="2975838"/>
                <a:chOff x="1217846" y="5684518"/>
                <a:chExt cx="4663414" cy="2975838"/>
              </a:xfrm>
            </p:grpSpPr>
            <p:sp>
              <p:nvSpPr>
                <p:cNvPr id="33" name="TextBox 32"/>
                <p:cNvSpPr txBox="1"/>
                <p:nvPr/>
              </p:nvSpPr>
              <p:spPr>
                <a:xfrm flipH="1">
                  <a:off x="1217846" y="6105811"/>
                  <a:ext cx="4663414" cy="255454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Create good habits</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Balance the amount of time spent online vs. with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real-life activities</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Respect others’ offline time</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Be familiar with the ways your own posts can be used and misused</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Encourage kids to be “first responders” (#</a:t>
                  </a:r>
                  <a:r>
                    <a:rPr lang="en-US" sz="1100" dirty="0" err="1">
                      <a:latin typeface="Arial" panose="020B0604020202020204" pitchFamily="34" charset="0"/>
                      <a:cs typeface="Arial" panose="020B0604020202020204" pitchFamily="34" charset="0"/>
                    </a:rPr>
                    <a:t>Icanhelp</a:t>
                  </a:r>
                  <a:r>
                    <a:rPr lang="en-US" sz="1100" dirty="0">
                      <a:latin typeface="Arial" panose="020B0604020202020204" pitchFamily="34" charset="0"/>
                      <a:cs typeface="Arial" panose="020B0604020202020204" pitchFamily="34" charset="0"/>
                    </a:rPr>
                    <a:t>)</a:t>
                  </a:r>
                </a:p>
                <a:p>
                  <a:pPr marL="285750" indent="-285750">
                    <a:spcBef>
                      <a:spcPts val="1200"/>
                    </a:spcBef>
                    <a:buFont typeface="Arial" panose="020B0604020202020204" pitchFamily="34" charset="0"/>
                    <a:buChar char="•"/>
                  </a:pPr>
                  <a:r>
                    <a:rPr lang="en-US" sz="1100" dirty="0">
                      <a:latin typeface="Arial" panose="020B0604020202020204" pitchFamily="34" charset="0"/>
                      <a:cs typeface="Arial" panose="020B0604020202020204" pitchFamily="34" charset="0"/>
                    </a:rPr>
                    <a:t>Protect your child’s digital footprint </a:t>
                  </a:r>
                  <a:r>
                    <a:rPr lang="en-US" sz="1100" dirty="0">
                      <a:solidFill>
                        <a:srgbClr val="00B0F0"/>
                      </a:solidFill>
                      <a:latin typeface="Arial" panose="020B0604020202020204" pitchFamily="34" charset="0"/>
                      <a:cs typeface="Arial" panose="020B0604020202020204" pitchFamily="34" charset="0"/>
                    </a:rPr>
                    <a:t>https://</a:t>
                  </a:r>
                  <a:r>
                    <a:rPr lang="en-US" sz="1100" dirty="0" err="1">
                      <a:solidFill>
                        <a:srgbClr val="00B0F0"/>
                      </a:solidFill>
                      <a:latin typeface="Arial" panose="020B0604020202020204" pitchFamily="34" charset="0"/>
                      <a:cs typeface="Arial" panose="020B0604020202020204" pitchFamily="34" charset="0"/>
                    </a:rPr>
                    <a:t>www.safety.com</a:t>
                  </a:r>
                  <a:r>
                    <a:rPr lang="en-US" sz="1100" dirty="0">
                      <a:solidFill>
                        <a:srgbClr val="00B0F0"/>
                      </a:solidFill>
                      <a:latin typeface="Arial" panose="020B0604020202020204" pitchFamily="34" charset="0"/>
                      <a:cs typeface="Arial" panose="020B0604020202020204" pitchFamily="34" charset="0"/>
                    </a:rPr>
                    <a:t>/child-digital-footprint/</a:t>
                  </a:r>
                </a:p>
              </p:txBody>
            </p:sp>
            <p:sp>
              <p:nvSpPr>
                <p:cNvPr id="34" name="TextBox 33"/>
                <p:cNvSpPr txBox="1"/>
                <p:nvPr/>
              </p:nvSpPr>
              <p:spPr>
                <a:xfrm flipH="1">
                  <a:off x="1217846" y="5684518"/>
                  <a:ext cx="2832097" cy="423449"/>
                </a:xfrm>
                <a:prstGeom prst="rect">
                  <a:avLst/>
                </a:prstGeom>
                <a:noFill/>
              </p:spPr>
              <p:txBody>
                <a:bodyPr wrap="square" rtlCol="0">
                  <a:spAutoFit/>
                </a:bodyPr>
                <a:lstStyle/>
                <a:p>
                  <a:pPr>
                    <a:lnSpc>
                      <a:spcPct val="150000"/>
                    </a:lnSpc>
                  </a:pPr>
                  <a:r>
                    <a:rPr lang="en-US" sz="1600" b="1" dirty="0">
                      <a:solidFill>
                        <a:schemeClr val="accent1"/>
                      </a:solidFill>
                      <a:latin typeface="+mj-lt"/>
                    </a:rPr>
                    <a:t>BE SMART</a:t>
                  </a:r>
                </a:p>
              </p:txBody>
            </p:sp>
          </p:grpSp>
        </p:grpSp>
        <p:grpSp>
          <p:nvGrpSpPr>
            <p:cNvPr id="36" name="Group 35"/>
            <p:cNvGrpSpPr/>
            <p:nvPr/>
          </p:nvGrpSpPr>
          <p:grpSpPr>
            <a:xfrm flipH="1">
              <a:off x="804582" y="2196852"/>
              <a:ext cx="2495559" cy="4821776"/>
              <a:chOff x="8694266" y="2196852"/>
              <a:chExt cx="2495559" cy="4821776"/>
            </a:xfrm>
          </p:grpSpPr>
          <p:grpSp>
            <p:nvGrpSpPr>
              <p:cNvPr id="37" name="Group 36"/>
              <p:cNvGrpSpPr/>
              <p:nvPr/>
            </p:nvGrpSpPr>
            <p:grpSpPr>
              <a:xfrm>
                <a:off x="8993397" y="2196852"/>
                <a:ext cx="2159903" cy="2198791"/>
                <a:chOff x="6793292" y="2541658"/>
                <a:chExt cx="2863605" cy="2198791"/>
              </a:xfrm>
            </p:grpSpPr>
            <p:sp>
              <p:nvSpPr>
                <p:cNvPr id="46" name="TextBox 45"/>
                <p:cNvSpPr txBox="1"/>
                <p:nvPr/>
              </p:nvSpPr>
              <p:spPr>
                <a:xfrm flipH="1">
                  <a:off x="6824800" y="2541658"/>
                  <a:ext cx="2832097" cy="423449"/>
                </a:xfrm>
                <a:prstGeom prst="rect">
                  <a:avLst/>
                </a:prstGeom>
                <a:noFill/>
              </p:spPr>
              <p:txBody>
                <a:bodyPr wrap="square" rtlCol="0">
                  <a:spAutoFit/>
                </a:bodyPr>
                <a:lstStyle/>
                <a:p>
                  <a:pPr algn="r">
                    <a:lnSpc>
                      <a:spcPct val="150000"/>
                    </a:lnSpc>
                  </a:pPr>
                  <a:r>
                    <a:rPr lang="en-US" sz="1600" b="1" dirty="0">
                      <a:solidFill>
                        <a:schemeClr val="accent1"/>
                      </a:solidFill>
                      <a:latin typeface="+mj-lt"/>
                    </a:rPr>
                    <a:t>BE ONLINE</a:t>
                  </a:r>
                </a:p>
              </p:txBody>
            </p:sp>
            <p:sp>
              <p:nvSpPr>
                <p:cNvPr id="44" name="TextBox 43"/>
                <p:cNvSpPr txBox="1"/>
                <p:nvPr/>
              </p:nvSpPr>
              <p:spPr>
                <a:xfrm flipH="1">
                  <a:off x="6793292" y="2863012"/>
                  <a:ext cx="2832100" cy="187743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Have fun, learn, and make social connections </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Understand and respect safety, ethics, and privacy</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Maintain balance with online and real-life activities</a:t>
                  </a:r>
                </a:p>
              </p:txBody>
            </p:sp>
          </p:grpSp>
          <p:grpSp>
            <p:nvGrpSpPr>
              <p:cNvPr id="39" name="Group 38"/>
              <p:cNvGrpSpPr/>
              <p:nvPr/>
            </p:nvGrpSpPr>
            <p:grpSpPr>
              <a:xfrm>
                <a:off x="8694266" y="4861252"/>
                <a:ext cx="2495559" cy="2157376"/>
                <a:chOff x="873982" y="5471527"/>
                <a:chExt cx="3308618" cy="2157376"/>
              </a:xfrm>
            </p:grpSpPr>
            <p:sp>
              <p:nvSpPr>
                <p:cNvPr id="41" name="TextBox 40"/>
                <p:cNvSpPr txBox="1"/>
                <p:nvPr/>
              </p:nvSpPr>
              <p:spPr>
                <a:xfrm flipH="1">
                  <a:off x="873982" y="5843799"/>
                  <a:ext cx="3308618" cy="1785104"/>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Protect personal information</a:t>
                  </a:r>
                </a:p>
                <a:p>
                  <a:pPr marL="285750" indent="-2857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Use security software</a:t>
                  </a:r>
                </a:p>
                <a:p>
                  <a:pPr marL="285750" indent="-2857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Be mindful of potential for people with bad or unkind intentions.</a:t>
                  </a:r>
                </a:p>
                <a:p>
                  <a:pPr marL="285750" indent="-2857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Manage apps, devices, and toys that use geolocation</a:t>
                  </a:r>
                </a:p>
              </p:txBody>
            </p:sp>
            <p:sp>
              <p:nvSpPr>
                <p:cNvPr id="42" name="TextBox 41"/>
                <p:cNvSpPr txBox="1"/>
                <p:nvPr/>
              </p:nvSpPr>
              <p:spPr>
                <a:xfrm flipH="1">
                  <a:off x="1336903" y="5471527"/>
                  <a:ext cx="2832097" cy="423449"/>
                </a:xfrm>
                <a:prstGeom prst="rect">
                  <a:avLst/>
                </a:prstGeom>
                <a:noFill/>
              </p:spPr>
              <p:txBody>
                <a:bodyPr wrap="square" rtlCol="0">
                  <a:spAutoFit/>
                </a:bodyPr>
                <a:lstStyle/>
                <a:p>
                  <a:pPr algn="r">
                    <a:lnSpc>
                      <a:spcPct val="150000"/>
                    </a:lnSpc>
                  </a:pPr>
                  <a:r>
                    <a:rPr lang="en-US" sz="1600" b="1" dirty="0">
                      <a:solidFill>
                        <a:schemeClr val="accent1"/>
                      </a:solidFill>
                      <a:latin typeface="+mj-lt"/>
                    </a:rPr>
                    <a:t>BE SAFE</a:t>
                  </a:r>
                </a:p>
              </p:txBody>
            </p:sp>
          </p:grpSp>
        </p:grpSp>
      </p:grpSp>
    </p:spTree>
    <p:extLst>
      <p:ext uri="{BB962C8B-B14F-4D97-AF65-F5344CB8AC3E}">
        <p14:creationId xmlns:p14="http://schemas.microsoft.com/office/powerpoint/2010/main" val="180366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87100" y="5753100"/>
            <a:ext cx="1104900" cy="1104900"/>
            <a:chOff x="11087100" y="5753100"/>
            <a:chExt cx="1104900" cy="1104900"/>
          </a:xfrm>
        </p:grpSpPr>
        <p:sp>
          <p:nvSpPr>
            <p:cNvPr id="6" name="Right Triangle 5"/>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9" name="TextBox 8"/>
          <p:cNvSpPr txBox="1"/>
          <p:nvPr/>
        </p:nvSpPr>
        <p:spPr>
          <a:xfrm>
            <a:off x="5223621" y="1233852"/>
            <a:ext cx="5463665" cy="1015663"/>
          </a:xfrm>
          <a:prstGeom prst="rect">
            <a:avLst/>
          </a:prstGeom>
          <a:noFill/>
        </p:spPr>
        <p:txBody>
          <a:bodyPr wrap="square" rtlCol="0">
            <a:spAutoFit/>
          </a:bodyPr>
          <a:lstStyle/>
          <a:p>
            <a:r>
              <a:rPr lang="en-US" sz="6000" dirty="0">
                <a:ln w="0"/>
                <a:solidFill>
                  <a:schemeClr val="accent1">
                    <a:lumMod val="50000"/>
                  </a:schemeClr>
                </a:solidFill>
                <a:effectLst>
                  <a:outerShdw blurRad="38100" dist="25400" dir="5400000" algn="ctr" rotWithShape="0">
                    <a:srgbClr val="6E747A">
                      <a:alpha val="43000"/>
                    </a:srgbClr>
                  </a:outerShdw>
                </a:effectLst>
                <a:latin typeface="+mj-lt"/>
              </a:rPr>
              <a:t>WHAT’S NEXT?</a:t>
            </a:r>
          </a:p>
        </p:txBody>
      </p:sp>
      <p:sp>
        <p:nvSpPr>
          <p:cNvPr id="13" name="TextBox 12"/>
          <p:cNvSpPr txBox="1"/>
          <p:nvPr/>
        </p:nvSpPr>
        <p:spPr>
          <a:xfrm flipH="1">
            <a:off x="6772462" y="3130913"/>
            <a:ext cx="3597276" cy="3323987"/>
          </a:xfrm>
          <a:prstGeom prst="rect">
            <a:avLst/>
          </a:prstGeom>
          <a:noFill/>
        </p:spPr>
        <p:txBody>
          <a:bodyPr wrap="square" rtlCol="0">
            <a:spAutoFit/>
          </a:bodyPr>
          <a:lstStyle/>
          <a:p>
            <a:pPr>
              <a:spcBef>
                <a:spcPts val="1200"/>
              </a:spcBef>
            </a:pPr>
            <a:r>
              <a:rPr lang="en-US" sz="1200" b="1" dirty="0">
                <a:latin typeface="Arial" panose="020B0604020202020204" pitchFamily="34" charset="0"/>
                <a:cs typeface="Arial" panose="020B0604020202020204" pitchFamily="34" charset="0"/>
              </a:rPr>
              <a:t>Be Online Together</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Decide the basics</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Set the rules</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Teach them to be good digital citizens</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Model good digital/online behavior</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Respect their privacy</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Let them try</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Keep the conversation going</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Share your own experiences</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Be online </a:t>
            </a:r>
            <a:r>
              <a:rPr lang="en-US" sz="1200" i="1" dirty="0">
                <a:latin typeface="Arial" panose="020B0604020202020204" pitchFamily="34" charset="0"/>
                <a:cs typeface="Arial" panose="020B0604020202020204" pitchFamily="34" charset="0"/>
              </a:rPr>
              <a:t>with</a:t>
            </a:r>
            <a:r>
              <a:rPr lang="en-US" sz="1200" dirty="0">
                <a:latin typeface="Arial" panose="020B0604020202020204" pitchFamily="34" charset="0"/>
                <a:cs typeface="Arial" panose="020B0604020202020204" pitchFamily="34" charset="0"/>
              </a:rPr>
              <a:t> them</a:t>
            </a:r>
          </a:p>
        </p:txBody>
      </p:sp>
      <p:grpSp>
        <p:nvGrpSpPr>
          <p:cNvPr id="14" name="Group 13">
            <a:extLst>
              <a:ext uri="{FF2B5EF4-FFF2-40B4-BE49-F238E27FC236}">
                <a16:creationId xmlns:a16="http://schemas.microsoft.com/office/drawing/2014/main" id="{0227A717-A798-F24D-B8B1-3FCFFE0F3D7C}"/>
              </a:ext>
            </a:extLst>
          </p:cNvPr>
          <p:cNvGrpSpPr/>
          <p:nvPr/>
        </p:nvGrpSpPr>
        <p:grpSpPr>
          <a:xfrm>
            <a:off x="6609437" y="183663"/>
            <a:ext cx="4712686" cy="558142"/>
            <a:chOff x="7099300" y="373078"/>
            <a:chExt cx="4712686" cy="558142"/>
          </a:xfrm>
        </p:grpSpPr>
        <p:sp>
          <p:nvSpPr>
            <p:cNvPr id="15" name="Rectangle 14">
              <a:extLst>
                <a:ext uri="{FF2B5EF4-FFF2-40B4-BE49-F238E27FC236}">
                  <a16:creationId xmlns:a16="http://schemas.microsoft.com/office/drawing/2014/main" id="{8132A091-507D-AA40-876B-1EC0296537E9}"/>
                </a:ext>
              </a:extLst>
            </p:cNvPr>
            <p:cNvSpPr/>
            <p:nvPr/>
          </p:nvSpPr>
          <p:spPr>
            <a:xfrm>
              <a:off x="7099300" y="373078"/>
              <a:ext cx="1143394" cy="1687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50D8F9C-80F7-C340-9CDD-25C3A6DFD829}"/>
                </a:ext>
              </a:extLst>
            </p:cNvPr>
            <p:cNvSpPr/>
            <p:nvPr/>
          </p:nvSpPr>
          <p:spPr>
            <a:xfrm>
              <a:off x="8289064"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685E06-56BC-9643-AF94-057F742BD75E}"/>
                </a:ext>
              </a:extLst>
            </p:cNvPr>
            <p:cNvSpPr/>
            <p:nvPr/>
          </p:nvSpPr>
          <p:spPr>
            <a:xfrm>
              <a:off x="9478828"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1A16C1-2719-764E-9828-69515453E8B6}"/>
                </a:ext>
              </a:extLst>
            </p:cNvPr>
            <p:cNvSpPr/>
            <p:nvPr/>
          </p:nvSpPr>
          <p:spPr>
            <a:xfrm>
              <a:off x="10668592"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A69104C-727F-924A-83DA-F9DC86479513}"/>
                </a:ext>
              </a:extLst>
            </p:cNvPr>
            <p:cNvSpPr txBox="1"/>
            <p:nvPr/>
          </p:nvSpPr>
          <p:spPr>
            <a:xfrm>
              <a:off x="7099300" y="592666"/>
              <a:ext cx="1143394" cy="215444"/>
            </a:xfrm>
            <a:prstGeom prst="rect">
              <a:avLst/>
            </a:prstGeom>
            <a:noFill/>
          </p:spPr>
          <p:txBody>
            <a:bodyPr wrap="square" lIns="0" rtlCol="0">
              <a:spAutoFit/>
            </a:bodyPr>
            <a:lstStyle/>
            <a:p>
              <a:r>
                <a:rPr lang="en-US" sz="800" dirty="0">
                  <a:solidFill>
                    <a:srgbClr val="002060"/>
                  </a:solidFill>
                  <a:latin typeface="Arial" panose="020B0604020202020204" pitchFamily="34" charset="0"/>
                  <a:cs typeface="Arial" panose="020B0604020202020204" pitchFamily="34" charset="0"/>
                </a:rPr>
                <a:t>Be Online Together</a:t>
              </a:r>
            </a:p>
          </p:txBody>
        </p:sp>
        <p:sp>
          <p:nvSpPr>
            <p:cNvPr id="20" name="TextBox 19">
              <a:extLst>
                <a:ext uri="{FF2B5EF4-FFF2-40B4-BE49-F238E27FC236}">
                  <a16:creationId xmlns:a16="http://schemas.microsoft.com/office/drawing/2014/main" id="{DABAC551-1CBC-D34B-B1A6-24A0E0E7B7FF}"/>
                </a:ext>
              </a:extLst>
            </p:cNvPr>
            <p:cNvSpPr txBox="1"/>
            <p:nvPr/>
          </p:nvSpPr>
          <p:spPr>
            <a:xfrm>
              <a:off x="8289064"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Create a Family Digital Code of Conduct</a:t>
              </a:r>
            </a:p>
          </p:txBody>
        </p:sp>
        <p:sp>
          <p:nvSpPr>
            <p:cNvPr id="21" name="TextBox 20">
              <a:extLst>
                <a:ext uri="{FF2B5EF4-FFF2-40B4-BE49-F238E27FC236}">
                  <a16:creationId xmlns:a16="http://schemas.microsoft.com/office/drawing/2014/main" id="{B807B8BE-FC34-5D44-8D7A-95CA79F45653}"/>
                </a:ext>
              </a:extLst>
            </p:cNvPr>
            <p:cNvSpPr txBox="1"/>
            <p:nvPr/>
          </p:nvSpPr>
          <p:spPr>
            <a:xfrm>
              <a:off x="9478828"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Help Manage Their Digital Footprint</a:t>
              </a:r>
            </a:p>
          </p:txBody>
        </p:sp>
        <p:sp>
          <p:nvSpPr>
            <p:cNvPr id="22" name="TextBox 21">
              <a:extLst>
                <a:ext uri="{FF2B5EF4-FFF2-40B4-BE49-F238E27FC236}">
                  <a16:creationId xmlns:a16="http://schemas.microsoft.com/office/drawing/2014/main" id="{8EC7DBDC-8BBE-D14A-BD4C-EA4A24DCBF57}"/>
                </a:ext>
              </a:extLst>
            </p:cNvPr>
            <p:cNvSpPr txBox="1"/>
            <p:nvPr/>
          </p:nvSpPr>
          <p:spPr>
            <a:xfrm>
              <a:off x="10668592"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Keep the Conversation Going</a:t>
              </a:r>
            </a:p>
          </p:txBody>
        </p:sp>
      </p:grpSp>
      <p:pic>
        <p:nvPicPr>
          <p:cNvPr id="24" name="Picture 23">
            <a:extLst>
              <a:ext uri="{FF2B5EF4-FFF2-40B4-BE49-F238E27FC236}">
                <a16:creationId xmlns:a16="http://schemas.microsoft.com/office/drawing/2014/main" id="{A81AD752-DC3C-1B4C-8CC2-8BD167977D04}"/>
              </a:ext>
            </a:extLst>
          </p:cNvPr>
          <p:cNvPicPr>
            <a:picLocks noChangeAspect="1"/>
          </p:cNvPicPr>
          <p:nvPr/>
        </p:nvPicPr>
        <p:blipFill rotWithShape="1">
          <a:blip r:embed="rId2">
            <a:extLst>
              <a:ext uri="{28A0092B-C50C-407E-A947-70E740481C1C}">
                <a14:useLocalDpi xmlns:a14="http://schemas.microsoft.com/office/drawing/2010/main" val="0"/>
              </a:ext>
            </a:extLst>
          </a:blip>
          <a:srcRect l="28417" r="2856"/>
          <a:stretch/>
        </p:blipFill>
        <p:spPr>
          <a:xfrm rot="21439871" flipH="1">
            <a:off x="674491" y="1905005"/>
            <a:ext cx="4330210" cy="4052281"/>
          </a:xfrm>
          <a:prstGeom prst="rect">
            <a:avLst/>
          </a:prstGeom>
          <a:ln w="63500">
            <a:solidFill>
              <a:schemeClr val="bg1"/>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9643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87100" y="5753100"/>
            <a:ext cx="1104900" cy="1104900"/>
            <a:chOff x="11087100" y="5753100"/>
            <a:chExt cx="1104900" cy="1104900"/>
          </a:xfrm>
        </p:grpSpPr>
        <p:sp>
          <p:nvSpPr>
            <p:cNvPr id="6" name="Right Triangle 5"/>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13" name="TextBox 12"/>
          <p:cNvSpPr txBox="1"/>
          <p:nvPr/>
        </p:nvSpPr>
        <p:spPr>
          <a:xfrm flipH="1">
            <a:off x="461739" y="3387976"/>
            <a:ext cx="6818883" cy="3089692"/>
          </a:xfrm>
          <a:prstGeom prst="rect">
            <a:avLst/>
          </a:prstGeom>
          <a:noFill/>
        </p:spPr>
        <p:txBody>
          <a:bodyPr wrap="square" rtlCol="0">
            <a:spAutoFit/>
          </a:bodyPr>
          <a:lstStyle/>
          <a:p>
            <a:pPr>
              <a:lnSpc>
                <a:spcPct val="150000"/>
              </a:lnSpc>
              <a:spcBef>
                <a:spcPts val="600"/>
              </a:spcBef>
            </a:pPr>
            <a:r>
              <a:rPr lang="en-US" sz="1200" b="1" dirty="0">
                <a:latin typeface="Arial" panose="020B0604020202020204" pitchFamily="34" charset="0"/>
                <a:cs typeface="Arial" panose="020B0604020202020204" pitchFamily="34" charset="0"/>
              </a:rPr>
              <a:t>Create a Family Digital Code of Conduct</a:t>
            </a:r>
          </a:p>
          <a:p>
            <a:pPr marL="285750" indent="-285750">
              <a:lnSpc>
                <a:spcPct val="15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Protect your personal information.</a:t>
            </a:r>
          </a:p>
          <a:p>
            <a:pPr marL="285750" indent="-285750">
              <a:lnSpc>
                <a:spcPct val="15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Treat others online as you would treat them in person.</a:t>
            </a:r>
          </a:p>
          <a:p>
            <a:pPr marL="285750" indent="-285750">
              <a:lnSpc>
                <a:spcPct val="15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Be kind to yourself.</a:t>
            </a:r>
          </a:p>
          <a:p>
            <a:pPr marL="285750" indent="-285750">
              <a:lnSpc>
                <a:spcPct val="15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Balance your real and online lives and be respectful of others’ offline time.</a:t>
            </a:r>
          </a:p>
          <a:p>
            <a:pPr marL="285750" indent="-285750">
              <a:lnSpc>
                <a:spcPct val="15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Avoid plagiarism and copyright infringement.</a:t>
            </a:r>
          </a:p>
          <a:p>
            <a:pPr marL="285750" indent="-285750">
              <a:lnSpc>
                <a:spcPct val="15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Tell your parents if something you see online makes you uncomfortable or worries you,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or if a stranger tries to contact you.</a:t>
            </a:r>
          </a:p>
          <a:p>
            <a:pPr marL="285750" indent="-285750">
              <a:lnSpc>
                <a:spcPct val="150000"/>
              </a:lnSpc>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Check with your parents before downloading anything or connecting with anyone new.</a:t>
            </a:r>
          </a:p>
        </p:txBody>
      </p:sp>
      <p:grpSp>
        <p:nvGrpSpPr>
          <p:cNvPr id="23" name="Group 22">
            <a:extLst>
              <a:ext uri="{FF2B5EF4-FFF2-40B4-BE49-F238E27FC236}">
                <a16:creationId xmlns:a16="http://schemas.microsoft.com/office/drawing/2014/main" id="{EAF08CC7-CDF6-5541-8D11-75F70ACE863E}"/>
              </a:ext>
            </a:extLst>
          </p:cNvPr>
          <p:cNvGrpSpPr/>
          <p:nvPr/>
        </p:nvGrpSpPr>
        <p:grpSpPr>
          <a:xfrm>
            <a:off x="6564190" y="183663"/>
            <a:ext cx="4712686" cy="558142"/>
            <a:chOff x="7099300" y="373078"/>
            <a:chExt cx="4712686" cy="558142"/>
          </a:xfrm>
        </p:grpSpPr>
        <p:sp>
          <p:nvSpPr>
            <p:cNvPr id="25" name="Rectangle 24">
              <a:extLst>
                <a:ext uri="{FF2B5EF4-FFF2-40B4-BE49-F238E27FC236}">
                  <a16:creationId xmlns:a16="http://schemas.microsoft.com/office/drawing/2014/main" id="{0E42EA6F-2259-A640-9E4D-C6790F887DAD}"/>
                </a:ext>
              </a:extLst>
            </p:cNvPr>
            <p:cNvSpPr/>
            <p:nvPr/>
          </p:nvSpPr>
          <p:spPr>
            <a:xfrm>
              <a:off x="7099300"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5CB3C45-DF9A-D148-9698-FA7963E189C4}"/>
                </a:ext>
              </a:extLst>
            </p:cNvPr>
            <p:cNvSpPr/>
            <p:nvPr/>
          </p:nvSpPr>
          <p:spPr>
            <a:xfrm>
              <a:off x="8289064" y="373078"/>
              <a:ext cx="1143394" cy="1687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A20FBB-471A-8A4A-97CB-BD54C942C5AC}"/>
                </a:ext>
              </a:extLst>
            </p:cNvPr>
            <p:cNvSpPr/>
            <p:nvPr/>
          </p:nvSpPr>
          <p:spPr>
            <a:xfrm>
              <a:off x="9478828"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88A5AB-5D68-B549-99BC-CF031BC05B11}"/>
                </a:ext>
              </a:extLst>
            </p:cNvPr>
            <p:cNvSpPr/>
            <p:nvPr/>
          </p:nvSpPr>
          <p:spPr>
            <a:xfrm>
              <a:off x="10668592"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F28747B-4582-8F4A-AF71-C07FACBB6B69}"/>
                </a:ext>
              </a:extLst>
            </p:cNvPr>
            <p:cNvSpPr txBox="1"/>
            <p:nvPr/>
          </p:nvSpPr>
          <p:spPr>
            <a:xfrm>
              <a:off x="7099300" y="592666"/>
              <a:ext cx="1143394" cy="21544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Be Online Together</a:t>
              </a:r>
            </a:p>
          </p:txBody>
        </p:sp>
        <p:sp>
          <p:nvSpPr>
            <p:cNvPr id="30" name="TextBox 29">
              <a:extLst>
                <a:ext uri="{FF2B5EF4-FFF2-40B4-BE49-F238E27FC236}">
                  <a16:creationId xmlns:a16="http://schemas.microsoft.com/office/drawing/2014/main" id="{A76B41D6-E388-2A47-8F8D-EB2C9A1D1704}"/>
                </a:ext>
              </a:extLst>
            </p:cNvPr>
            <p:cNvSpPr txBox="1"/>
            <p:nvPr/>
          </p:nvSpPr>
          <p:spPr>
            <a:xfrm>
              <a:off x="8289064" y="592666"/>
              <a:ext cx="1143394" cy="338554"/>
            </a:xfrm>
            <a:prstGeom prst="rect">
              <a:avLst/>
            </a:prstGeom>
            <a:noFill/>
          </p:spPr>
          <p:txBody>
            <a:bodyPr wrap="square" lIns="0" rtlCol="0">
              <a:spAutoFit/>
            </a:bodyPr>
            <a:lstStyle/>
            <a:p>
              <a:r>
                <a:rPr lang="en-US" sz="800" dirty="0">
                  <a:solidFill>
                    <a:srgbClr val="002060"/>
                  </a:solidFill>
                  <a:latin typeface="Arial" panose="020B0604020202020204" pitchFamily="34" charset="0"/>
                  <a:cs typeface="Arial" panose="020B0604020202020204" pitchFamily="34" charset="0"/>
                </a:rPr>
                <a:t>Create a Family Digital Code of Conduct</a:t>
              </a:r>
            </a:p>
          </p:txBody>
        </p:sp>
        <p:sp>
          <p:nvSpPr>
            <p:cNvPr id="31" name="TextBox 30">
              <a:extLst>
                <a:ext uri="{FF2B5EF4-FFF2-40B4-BE49-F238E27FC236}">
                  <a16:creationId xmlns:a16="http://schemas.microsoft.com/office/drawing/2014/main" id="{94B82698-A525-A44E-A619-4EC364635818}"/>
                </a:ext>
              </a:extLst>
            </p:cNvPr>
            <p:cNvSpPr txBox="1"/>
            <p:nvPr/>
          </p:nvSpPr>
          <p:spPr>
            <a:xfrm>
              <a:off x="9478828"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Help Manage Their Digital Footprint</a:t>
              </a:r>
            </a:p>
          </p:txBody>
        </p:sp>
        <p:sp>
          <p:nvSpPr>
            <p:cNvPr id="32" name="TextBox 31">
              <a:extLst>
                <a:ext uri="{FF2B5EF4-FFF2-40B4-BE49-F238E27FC236}">
                  <a16:creationId xmlns:a16="http://schemas.microsoft.com/office/drawing/2014/main" id="{CEC0658E-E837-E940-8D16-AF0DA015AE31}"/>
                </a:ext>
              </a:extLst>
            </p:cNvPr>
            <p:cNvSpPr txBox="1"/>
            <p:nvPr/>
          </p:nvSpPr>
          <p:spPr>
            <a:xfrm>
              <a:off x="10668592"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Keep the Conversation Going</a:t>
              </a:r>
            </a:p>
          </p:txBody>
        </p:sp>
      </p:grpSp>
      <p:pic>
        <p:nvPicPr>
          <p:cNvPr id="33" name="Picture 32">
            <a:extLst>
              <a:ext uri="{FF2B5EF4-FFF2-40B4-BE49-F238E27FC236}">
                <a16:creationId xmlns:a16="http://schemas.microsoft.com/office/drawing/2014/main" id="{3CE839C6-DDE5-7B47-A72B-26848C0FB412}"/>
              </a:ext>
            </a:extLst>
          </p:cNvPr>
          <p:cNvPicPr>
            <a:picLocks noChangeAspect="1"/>
          </p:cNvPicPr>
          <p:nvPr/>
        </p:nvPicPr>
        <p:blipFill rotWithShape="1">
          <a:blip r:embed="rId2">
            <a:extLst>
              <a:ext uri="{28A0092B-C50C-407E-A947-70E740481C1C}">
                <a14:useLocalDpi xmlns:a14="http://schemas.microsoft.com/office/drawing/2010/main" val="0"/>
              </a:ext>
            </a:extLst>
          </a:blip>
          <a:srcRect l="21527" t="1414" r="13983" b="1846"/>
          <a:stretch/>
        </p:blipFill>
        <p:spPr>
          <a:xfrm rot="333583">
            <a:off x="6678430" y="1292843"/>
            <a:ext cx="3849323" cy="3849582"/>
          </a:xfrm>
          <a:prstGeom prst="rect">
            <a:avLst/>
          </a:prstGeom>
          <a:ln w="63500">
            <a:solidFill>
              <a:schemeClr val="bg1"/>
            </a:solidFill>
            <a:miter lim="800000"/>
          </a:ln>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3824BCE6-EDE3-514C-9FEF-3222EA99CFF3}"/>
              </a:ext>
            </a:extLst>
          </p:cNvPr>
          <p:cNvSpPr txBox="1"/>
          <p:nvPr/>
        </p:nvSpPr>
        <p:spPr>
          <a:xfrm>
            <a:off x="461739" y="1115430"/>
            <a:ext cx="5463665" cy="1015663"/>
          </a:xfrm>
          <a:prstGeom prst="rect">
            <a:avLst/>
          </a:prstGeom>
          <a:noFill/>
        </p:spPr>
        <p:txBody>
          <a:bodyPr wrap="square" rtlCol="0">
            <a:spAutoFit/>
          </a:bodyPr>
          <a:lstStyle/>
          <a:p>
            <a:r>
              <a:rPr lang="en-US" sz="6000" dirty="0">
                <a:ln w="0"/>
                <a:solidFill>
                  <a:schemeClr val="accent1">
                    <a:lumMod val="50000"/>
                  </a:schemeClr>
                </a:solidFill>
                <a:effectLst>
                  <a:outerShdw blurRad="38100" dist="25400" dir="5400000" algn="ctr" rotWithShape="0">
                    <a:srgbClr val="6E747A">
                      <a:alpha val="43000"/>
                    </a:srgbClr>
                  </a:outerShdw>
                </a:effectLst>
                <a:latin typeface="+mj-lt"/>
              </a:rPr>
              <a:t>WHAT’S NEXT?</a:t>
            </a:r>
          </a:p>
        </p:txBody>
      </p:sp>
    </p:spTree>
    <p:extLst>
      <p:ext uri="{BB962C8B-B14F-4D97-AF65-F5344CB8AC3E}">
        <p14:creationId xmlns:p14="http://schemas.microsoft.com/office/powerpoint/2010/main" val="336478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87100" y="5753100"/>
            <a:ext cx="1104900" cy="1104900"/>
            <a:chOff x="11087100" y="5753100"/>
            <a:chExt cx="1104900" cy="1104900"/>
          </a:xfrm>
        </p:grpSpPr>
        <p:sp>
          <p:nvSpPr>
            <p:cNvPr id="6" name="Right Triangle 5"/>
            <p:cNvSpPr/>
            <p:nvPr/>
          </p:nvSpPr>
          <p:spPr>
            <a:xfrm rot="16200000">
              <a:off x="11087100" y="5753100"/>
              <a:ext cx="1104900" cy="1104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11592550" y="6296930"/>
              <a:ext cx="573033" cy="422360"/>
            </a:xfrm>
            <a:prstGeom prst="rect">
              <a:avLst/>
            </a:prstGeom>
            <a:noFill/>
          </p:spPr>
          <p:txBody>
            <a:bodyPr wrap="square" rtlCol="0">
              <a:spAutoFit/>
            </a:bodyPr>
            <a:lstStyle/>
            <a:p>
              <a:pPr algn="ctr">
                <a:lnSpc>
                  <a:spcPct val="150000"/>
                </a:lnSpc>
              </a:pPr>
              <a:r>
                <a:rPr lang="en-US" sz="1600">
                  <a:solidFill>
                    <a:schemeClr val="bg1"/>
                  </a:solidFill>
                </a:rPr>
                <a:t>01.</a:t>
              </a:r>
            </a:p>
          </p:txBody>
        </p:sp>
      </p:grpSp>
      <p:sp>
        <p:nvSpPr>
          <p:cNvPr id="9" name="TextBox 8"/>
          <p:cNvSpPr txBox="1"/>
          <p:nvPr/>
        </p:nvSpPr>
        <p:spPr>
          <a:xfrm>
            <a:off x="5603066" y="1536466"/>
            <a:ext cx="5463665" cy="1015663"/>
          </a:xfrm>
          <a:prstGeom prst="rect">
            <a:avLst/>
          </a:prstGeom>
          <a:noFill/>
        </p:spPr>
        <p:txBody>
          <a:bodyPr wrap="square" rtlCol="0">
            <a:spAutoFit/>
          </a:bodyPr>
          <a:lstStyle/>
          <a:p>
            <a:r>
              <a:rPr lang="en-US" sz="6000" dirty="0">
                <a:ln w="0"/>
                <a:solidFill>
                  <a:schemeClr val="accent1">
                    <a:lumMod val="50000"/>
                  </a:schemeClr>
                </a:solidFill>
                <a:effectLst>
                  <a:outerShdw blurRad="38100" dist="25400" dir="5400000" algn="ctr" rotWithShape="0">
                    <a:srgbClr val="6E747A">
                      <a:alpha val="43000"/>
                    </a:srgbClr>
                  </a:outerShdw>
                </a:effectLst>
                <a:latin typeface="+mj-lt"/>
              </a:rPr>
              <a:t>WHAT’S NEXT?</a:t>
            </a:r>
          </a:p>
        </p:txBody>
      </p:sp>
      <p:sp>
        <p:nvSpPr>
          <p:cNvPr id="13" name="TextBox 12"/>
          <p:cNvSpPr txBox="1"/>
          <p:nvPr/>
        </p:nvSpPr>
        <p:spPr>
          <a:xfrm flipH="1">
            <a:off x="6772462" y="3130913"/>
            <a:ext cx="4314638" cy="2523768"/>
          </a:xfrm>
          <a:prstGeom prst="rect">
            <a:avLst/>
          </a:prstGeom>
          <a:noFill/>
        </p:spPr>
        <p:txBody>
          <a:bodyPr wrap="square" rtlCol="0">
            <a:spAutoFit/>
          </a:bodyPr>
          <a:lstStyle/>
          <a:p>
            <a:pPr>
              <a:spcBef>
                <a:spcPts val="1200"/>
              </a:spcBef>
            </a:pPr>
            <a:r>
              <a:rPr lang="en-US" sz="1200" b="1" dirty="0">
                <a:latin typeface="Arial" panose="020B0604020202020204" pitchFamily="34" charset="0"/>
                <a:cs typeface="Arial" panose="020B0604020202020204" pitchFamily="34" charset="0"/>
              </a:rPr>
              <a:t>Help Manage Their Digital Footprint</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Use strong privacy settings on all social media accounts</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Don’t overshare. Resist the temptation to share deeply personal information—that’s what real-life friends are for.</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Be wary of information (contests, etc.) you submit online.</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Occasionally Google yourself to see what’s out there about you.</a:t>
            </a:r>
          </a:p>
          <a:p>
            <a:pPr marL="285750" indent="-2857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Remember—once you share something, it’s always out there.</a:t>
            </a:r>
          </a:p>
        </p:txBody>
      </p:sp>
      <p:grpSp>
        <p:nvGrpSpPr>
          <p:cNvPr id="23" name="Group 22">
            <a:extLst>
              <a:ext uri="{FF2B5EF4-FFF2-40B4-BE49-F238E27FC236}">
                <a16:creationId xmlns:a16="http://schemas.microsoft.com/office/drawing/2014/main" id="{27D876BB-E0C0-AB4B-B688-C260A33D154D}"/>
              </a:ext>
            </a:extLst>
          </p:cNvPr>
          <p:cNvGrpSpPr/>
          <p:nvPr/>
        </p:nvGrpSpPr>
        <p:grpSpPr>
          <a:xfrm>
            <a:off x="6573438" y="170041"/>
            <a:ext cx="4712686" cy="558142"/>
            <a:chOff x="7099300" y="373078"/>
            <a:chExt cx="4712686" cy="558142"/>
          </a:xfrm>
        </p:grpSpPr>
        <p:sp>
          <p:nvSpPr>
            <p:cNvPr id="25" name="Rectangle 24">
              <a:extLst>
                <a:ext uri="{FF2B5EF4-FFF2-40B4-BE49-F238E27FC236}">
                  <a16:creationId xmlns:a16="http://schemas.microsoft.com/office/drawing/2014/main" id="{98007A20-70D3-4548-8D2A-077B7497D59A}"/>
                </a:ext>
              </a:extLst>
            </p:cNvPr>
            <p:cNvSpPr/>
            <p:nvPr/>
          </p:nvSpPr>
          <p:spPr>
            <a:xfrm>
              <a:off x="7099300"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B439417-1C59-3B41-B3DB-415D0C984921}"/>
                </a:ext>
              </a:extLst>
            </p:cNvPr>
            <p:cNvSpPr/>
            <p:nvPr/>
          </p:nvSpPr>
          <p:spPr>
            <a:xfrm>
              <a:off x="8289064"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C2A0040-B10D-3A4D-8C62-95950D951417}"/>
                </a:ext>
              </a:extLst>
            </p:cNvPr>
            <p:cNvSpPr/>
            <p:nvPr/>
          </p:nvSpPr>
          <p:spPr>
            <a:xfrm>
              <a:off x="9478828" y="373078"/>
              <a:ext cx="1143394" cy="1687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00477A1-C3C7-5C4B-8E8D-0F6282E392A0}"/>
                </a:ext>
              </a:extLst>
            </p:cNvPr>
            <p:cNvSpPr/>
            <p:nvPr/>
          </p:nvSpPr>
          <p:spPr>
            <a:xfrm>
              <a:off x="10668592" y="373078"/>
              <a:ext cx="1143394" cy="168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D90B534-D529-DD44-A9EB-D0ABDD03F521}"/>
                </a:ext>
              </a:extLst>
            </p:cNvPr>
            <p:cNvSpPr txBox="1"/>
            <p:nvPr/>
          </p:nvSpPr>
          <p:spPr>
            <a:xfrm>
              <a:off x="7099300" y="592666"/>
              <a:ext cx="1143394" cy="21544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Be Online Together</a:t>
              </a:r>
            </a:p>
          </p:txBody>
        </p:sp>
        <p:sp>
          <p:nvSpPr>
            <p:cNvPr id="30" name="TextBox 29">
              <a:extLst>
                <a:ext uri="{FF2B5EF4-FFF2-40B4-BE49-F238E27FC236}">
                  <a16:creationId xmlns:a16="http://schemas.microsoft.com/office/drawing/2014/main" id="{4CC64130-3553-7845-83C8-F90E3258F623}"/>
                </a:ext>
              </a:extLst>
            </p:cNvPr>
            <p:cNvSpPr txBox="1"/>
            <p:nvPr/>
          </p:nvSpPr>
          <p:spPr>
            <a:xfrm>
              <a:off x="8289064"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Create a Family Digital Code of Conduct</a:t>
              </a:r>
            </a:p>
          </p:txBody>
        </p:sp>
        <p:sp>
          <p:nvSpPr>
            <p:cNvPr id="31" name="TextBox 30">
              <a:extLst>
                <a:ext uri="{FF2B5EF4-FFF2-40B4-BE49-F238E27FC236}">
                  <a16:creationId xmlns:a16="http://schemas.microsoft.com/office/drawing/2014/main" id="{7421F820-0BAE-BB48-BC99-4BFD6C18AA39}"/>
                </a:ext>
              </a:extLst>
            </p:cNvPr>
            <p:cNvSpPr txBox="1"/>
            <p:nvPr/>
          </p:nvSpPr>
          <p:spPr>
            <a:xfrm>
              <a:off x="9478828" y="592666"/>
              <a:ext cx="1143394" cy="338554"/>
            </a:xfrm>
            <a:prstGeom prst="rect">
              <a:avLst/>
            </a:prstGeom>
            <a:noFill/>
          </p:spPr>
          <p:txBody>
            <a:bodyPr wrap="square" lIns="0" rtlCol="0">
              <a:spAutoFit/>
            </a:bodyPr>
            <a:lstStyle/>
            <a:p>
              <a:r>
                <a:rPr lang="en-US" sz="800" dirty="0">
                  <a:solidFill>
                    <a:schemeClr val="accent1">
                      <a:lumMod val="50000"/>
                    </a:schemeClr>
                  </a:solidFill>
                  <a:latin typeface="Arial" panose="020B0604020202020204" pitchFamily="34" charset="0"/>
                  <a:cs typeface="Arial" panose="020B0604020202020204" pitchFamily="34" charset="0"/>
                </a:rPr>
                <a:t>Help Manage Their Digital Footprint</a:t>
              </a:r>
            </a:p>
          </p:txBody>
        </p:sp>
        <p:sp>
          <p:nvSpPr>
            <p:cNvPr id="32" name="TextBox 31">
              <a:extLst>
                <a:ext uri="{FF2B5EF4-FFF2-40B4-BE49-F238E27FC236}">
                  <a16:creationId xmlns:a16="http://schemas.microsoft.com/office/drawing/2014/main" id="{32971957-0B8F-954B-9126-439ACA3DB444}"/>
                </a:ext>
              </a:extLst>
            </p:cNvPr>
            <p:cNvSpPr txBox="1"/>
            <p:nvPr/>
          </p:nvSpPr>
          <p:spPr>
            <a:xfrm>
              <a:off x="10668592" y="592666"/>
              <a:ext cx="1143394" cy="338554"/>
            </a:xfrm>
            <a:prstGeom prst="rect">
              <a:avLst/>
            </a:prstGeom>
            <a:noFill/>
          </p:spPr>
          <p:txBody>
            <a:bodyPr wrap="square" lIns="0" rtlCol="0">
              <a:spAutoFit/>
            </a:bodyPr>
            <a:lstStyle/>
            <a:p>
              <a:r>
                <a:rPr lang="en-US" sz="800" dirty="0">
                  <a:latin typeface="Arial" panose="020B0604020202020204" pitchFamily="34" charset="0"/>
                  <a:cs typeface="Arial" panose="020B0604020202020204" pitchFamily="34" charset="0"/>
                </a:rPr>
                <a:t>Keep the Conversation Going</a:t>
              </a:r>
            </a:p>
          </p:txBody>
        </p:sp>
      </p:grpSp>
      <p:pic>
        <p:nvPicPr>
          <p:cNvPr id="33" name="Picture 32">
            <a:extLst>
              <a:ext uri="{FF2B5EF4-FFF2-40B4-BE49-F238E27FC236}">
                <a16:creationId xmlns:a16="http://schemas.microsoft.com/office/drawing/2014/main" id="{2807C164-8579-7E45-8ED0-CB5636C006E1}"/>
              </a:ext>
            </a:extLst>
          </p:cNvPr>
          <p:cNvPicPr>
            <a:picLocks noChangeAspect="1"/>
          </p:cNvPicPr>
          <p:nvPr/>
        </p:nvPicPr>
        <p:blipFill rotWithShape="1">
          <a:blip r:embed="rId2">
            <a:extLst>
              <a:ext uri="{28A0092B-C50C-407E-A947-70E740481C1C}">
                <a14:useLocalDpi xmlns:a14="http://schemas.microsoft.com/office/drawing/2010/main" val="0"/>
              </a:ext>
            </a:extLst>
          </a:blip>
          <a:srcRect l="11615" t="1909" r="25321" b="3446"/>
          <a:stretch/>
        </p:blipFill>
        <p:spPr>
          <a:xfrm rot="196916">
            <a:off x="814432" y="1793896"/>
            <a:ext cx="4321676" cy="4322721"/>
          </a:xfrm>
          <a:prstGeom prst="rect">
            <a:avLst/>
          </a:prstGeom>
          <a:ln w="63500">
            <a:solidFill>
              <a:schemeClr val="bg1"/>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912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1115</TotalTime>
  <Words>2544</Words>
  <Application>Microsoft Macintosh PowerPoint</Application>
  <PresentationFormat>Widescreen</PresentationFormat>
  <Paragraphs>295</Paragraphs>
  <Slides>26</Slides>
  <Notes>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Helvetica</vt:lpstr>
      <vt:lpstr>Lato</vt:lpstr>
      <vt:lpstr>Open Sans</vt:lpstr>
      <vt:lpstr>System Font Regular</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dc:creator>
  <cp:lastModifiedBy>Yasira Angulo</cp:lastModifiedBy>
  <cp:revision>263</cp:revision>
  <dcterms:created xsi:type="dcterms:W3CDTF">2019-04-04T08:01:34Z</dcterms:created>
  <dcterms:modified xsi:type="dcterms:W3CDTF">2020-09-24T19:48:53Z</dcterms:modified>
</cp:coreProperties>
</file>